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2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87" r:id="rId3"/>
    <p:sldMasterId id="2147483806" r:id="rId4"/>
  </p:sldMasterIdLst>
  <p:notesMasterIdLst>
    <p:notesMasterId r:id="rId21"/>
  </p:notesMasterIdLst>
  <p:sldIdLst>
    <p:sldId id="256" r:id="rId5"/>
    <p:sldId id="257" r:id="rId6"/>
    <p:sldId id="258" r:id="rId7"/>
    <p:sldId id="259" r:id="rId8"/>
    <p:sldId id="267" r:id="rId9"/>
    <p:sldId id="274" r:id="rId10"/>
    <p:sldId id="260" r:id="rId11"/>
    <p:sldId id="261" r:id="rId12"/>
    <p:sldId id="262" r:id="rId13"/>
    <p:sldId id="263" r:id="rId14"/>
    <p:sldId id="264" r:id="rId15"/>
    <p:sldId id="265" r:id="rId16"/>
    <p:sldId id="268" r:id="rId17"/>
    <p:sldId id="271" r:id="rId18"/>
    <p:sldId id="272" r:id="rId19"/>
    <p:sldId id="273" r:id="rId20"/>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DBB115"/>
    <a:srgbClr val="F0994E"/>
    <a:srgbClr val="EBE7DD"/>
    <a:srgbClr val="EFEDE3"/>
    <a:srgbClr val="1C38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60"/>
  </p:normalViewPr>
  <p:slideViewPr>
    <p:cSldViewPr snapToGrid="0">
      <p:cViewPr varScale="1">
        <p:scale>
          <a:sx n="105" d="100"/>
          <a:sy n="105" d="100"/>
        </p:scale>
        <p:origin x="8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52C0D-D4CF-4053-93E0-75744792D7B6}"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ru-RU"/>
        </a:p>
      </dgm:t>
    </dgm:pt>
    <dgm:pt modelId="{DC68D141-F4FE-4708-A327-390859FAB792}">
      <dgm:prSet phldrT="[Текст]" custT="1"/>
      <dgm:spPr>
        <a:noFill/>
      </dgm:spPr>
      <dgm:t>
        <a:bodyPr/>
        <a:lstStyle/>
        <a:p>
          <a:pPr algn="ctr"/>
          <a:r>
            <a:rPr lang="ru-RU" sz="3200" b="1" dirty="0">
              <a:latin typeface="Sitka Text" panose="02000505000000020004" pitchFamily="2" charset="0"/>
              <a:cs typeface="Arial" panose="020B0604020202020204" pitchFamily="34" charset="0"/>
            </a:rPr>
            <a:t>Цели проекта:</a:t>
          </a:r>
        </a:p>
      </dgm:t>
    </dgm:pt>
    <dgm:pt modelId="{0764D610-064B-43DA-B74E-897025E38655}" type="parTrans" cxnId="{27AD191A-F489-4C5E-A685-BEACC5A1C0C6}">
      <dgm:prSet/>
      <dgm:spPr/>
      <dgm:t>
        <a:bodyPr/>
        <a:lstStyle/>
        <a:p>
          <a:pPr algn="just"/>
          <a:endParaRPr lang="ru-RU"/>
        </a:p>
      </dgm:t>
    </dgm:pt>
    <dgm:pt modelId="{A7ED5168-130B-429A-812D-398802AAEDEB}" type="sibTrans" cxnId="{27AD191A-F489-4C5E-A685-BEACC5A1C0C6}">
      <dgm:prSet/>
      <dgm:spPr/>
      <dgm:t>
        <a:bodyPr/>
        <a:lstStyle/>
        <a:p>
          <a:pPr algn="just"/>
          <a:endParaRPr lang="ru-RU"/>
        </a:p>
      </dgm:t>
    </dgm:pt>
    <dgm:pt modelId="{C612424D-F24E-4563-8040-EB1B32F87805}">
      <dgm:prSet phldrT="[Текст]" custT="1"/>
      <dgm:spPr>
        <a:noFill/>
        <a:ln>
          <a:noFill/>
        </a:ln>
      </dgm:spPr>
      <dgm:t>
        <a:bodyPr/>
        <a:lstStyle/>
        <a:p>
          <a:pPr algn="just"/>
          <a:r>
            <a:rPr lang="ru-RU" sz="1400" dirty="0">
              <a:latin typeface="Sitka Text" panose="02000505000000020004" pitchFamily="2" charset="0"/>
              <a:cs typeface="Arial" panose="020B0604020202020204" pitchFamily="34" charset="0"/>
            </a:rPr>
            <a:t>повышение качества жизни и социальной активности граждан старшего поколения в цифровом обществе;</a:t>
          </a:r>
        </a:p>
      </dgm:t>
    </dgm:pt>
    <dgm:pt modelId="{8EDE3651-C16C-40D7-BFC2-F197AFD08518}" type="parTrans" cxnId="{04E35376-EBCD-4169-B212-ABA087E290B6}">
      <dgm:prSet/>
      <dgm:spPr/>
      <dgm:t>
        <a:bodyPr/>
        <a:lstStyle/>
        <a:p>
          <a:pPr algn="just"/>
          <a:endParaRPr lang="ru-RU"/>
        </a:p>
      </dgm:t>
    </dgm:pt>
    <dgm:pt modelId="{CE9F11A9-80D8-4013-9060-ADB093676BEB}" type="sibTrans" cxnId="{04E35376-EBCD-4169-B212-ABA087E290B6}">
      <dgm:prSet/>
      <dgm:spPr/>
      <dgm:t>
        <a:bodyPr/>
        <a:lstStyle/>
        <a:p>
          <a:pPr algn="just"/>
          <a:endParaRPr lang="ru-RU"/>
        </a:p>
      </dgm:t>
    </dgm:pt>
    <dgm:pt modelId="{C2D5E639-89F8-44D9-B805-3C78DFA637D9}">
      <dgm:prSet phldrT="[Текст]" custT="1"/>
      <dgm:spPr>
        <a:noFill/>
      </dgm:spPr>
      <dgm:t>
        <a:bodyPr/>
        <a:lstStyle/>
        <a:p>
          <a:pPr algn="ctr"/>
          <a:r>
            <a:rPr lang="ru-RU" sz="3200" b="1" dirty="0">
              <a:latin typeface="Sitka Text" panose="02000505000000020004" pitchFamily="2" charset="0"/>
              <a:cs typeface="Arial" panose="020B0604020202020204" pitchFamily="34" charset="0"/>
            </a:rPr>
            <a:t>Задачи проекта:</a:t>
          </a:r>
        </a:p>
      </dgm:t>
    </dgm:pt>
    <dgm:pt modelId="{D4C4CC3A-6F2F-432E-A6E0-14ED12EB9B05}" type="parTrans" cxnId="{EDD1094E-68C4-4C36-8EDE-12CAFB075BB1}">
      <dgm:prSet/>
      <dgm:spPr/>
      <dgm:t>
        <a:bodyPr/>
        <a:lstStyle/>
        <a:p>
          <a:pPr algn="just"/>
          <a:endParaRPr lang="ru-RU"/>
        </a:p>
      </dgm:t>
    </dgm:pt>
    <dgm:pt modelId="{61D58795-15AA-425B-92C1-FF518EF70BB6}" type="sibTrans" cxnId="{EDD1094E-68C4-4C36-8EDE-12CAFB075BB1}">
      <dgm:prSet/>
      <dgm:spPr/>
      <dgm:t>
        <a:bodyPr/>
        <a:lstStyle/>
        <a:p>
          <a:pPr algn="just"/>
          <a:endParaRPr lang="ru-RU"/>
        </a:p>
      </dgm:t>
    </dgm:pt>
    <dgm:pt modelId="{AD0710F6-C2FE-44BB-BE47-F06F625F4E97}">
      <dgm:prSet custT="1"/>
      <dgm:spPr>
        <a:noFill/>
        <a:ln>
          <a:noFill/>
        </a:ln>
      </dgm:spPr>
      <dgm:t>
        <a:bodyPr/>
        <a:lstStyle/>
        <a:p>
          <a:pPr algn="just"/>
          <a:r>
            <a:rPr lang="ru-RU" sz="1400" dirty="0">
              <a:latin typeface="Sitka Text" panose="02000505000000020004" pitchFamily="2" charset="0"/>
              <a:cs typeface="Arial" panose="020B0604020202020204" pitchFamily="34" charset="0"/>
            </a:rPr>
            <a:t>укрепление физического и душевного здоровья.</a:t>
          </a:r>
        </a:p>
      </dgm:t>
    </dgm:pt>
    <dgm:pt modelId="{20CB9DE3-6AD1-4263-B27A-32BC1CA97EC2}" type="parTrans" cxnId="{925BAF50-49FB-408E-A63C-CFAE26AA1B17}">
      <dgm:prSet/>
      <dgm:spPr/>
      <dgm:t>
        <a:bodyPr/>
        <a:lstStyle/>
        <a:p>
          <a:pPr algn="just"/>
          <a:endParaRPr lang="ru-RU"/>
        </a:p>
      </dgm:t>
    </dgm:pt>
    <dgm:pt modelId="{A6B25E91-93F0-40B3-81FF-79D8F67B4B86}" type="sibTrans" cxnId="{925BAF50-49FB-408E-A63C-CFAE26AA1B17}">
      <dgm:prSet/>
      <dgm:spPr/>
      <dgm:t>
        <a:bodyPr/>
        <a:lstStyle/>
        <a:p>
          <a:pPr algn="just"/>
          <a:endParaRPr lang="ru-RU"/>
        </a:p>
      </dgm:t>
    </dgm:pt>
    <dgm:pt modelId="{276485F3-7D8C-4902-89D0-A0875E1F4CD2}">
      <dgm:prSet custT="1"/>
      <dgm:spPr>
        <a:noFill/>
        <a:ln>
          <a:noFill/>
        </a:ln>
      </dgm:spPr>
      <dgm:t>
        <a:bodyPr/>
        <a:lstStyle/>
        <a:p>
          <a:pPr algn="just"/>
          <a:r>
            <a:rPr lang="ru-RU" sz="1400" dirty="0">
              <a:latin typeface="Sitka Text" panose="02000505000000020004" pitchFamily="2" charset="0"/>
              <a:cs typeface="Arial" panose="020B0604020202020204" pitchFamily="34" charset="0"/>
            </a:rPr>
            <a:t>активизация творческого потенциала и сохранение позитивного отношения к жизни;</a:t>
          </a:r>
        </a:p>
      </dgm:t>
    </dgm:pt>
    <dgm:pt modelId="{A6FE43D5-FE69-4AE0-939D-1B7239B29F78}" type="parTrans" cxnId="{AC8A7D5D-E296-4B8A-856B-E8972C627D31}">
      <dgm:prSet/>
      <dgm:spPr/>
      <dgm:t>
        <a:bodyPr/>
        <a:lstStyle/>
        <a:p>
          <a:pPr algn="just"/>
          <a:endParaRPr lang="ru-RU"/>
        </a:p>
      </dgm:t>
    </dgm:pt>
    <dgm:pt modelId="{16BC2FB0-4D0C-4A78-8604-55C402CF0E94}" type="sibTrans" cxnId="{AC8A7D5D-E296-4B8A-856B-E8972C627D31}">
      <dgm:prSet/>
      <dgm:spPr/>
      <dgm:t>
        <a:bodyPr/>
        <a:lstStyle/>
        <a:p>
          <a:pPr algn="just"/>
          <a:endParaRPr lang="ru-RU"/>
        </a:p>
      </dgm:t>
    </dgm:pt>
    <dgm:pt modelId="{C3E908AF-51EA-48CE-A705-73E96CD41B65}">
      <dgm:prSet custT="1"/>
      <dgm:spPr>
        <a:noFill/>
        <a:ln>
          <a:noFill/>
        </a:ln>
      </dgm:spPr>
      <dgm:t>
        <a:bodyPr/>
        <a:lstStyle/>
        <a:p>
          <a:pPr algn="just"/>
          <a:r>
            <a:rPr lang="ru-RU" sz="1400" dirty="0">
              <a:latin typeface="Sitka Text" panose="02000505000000020004" pitchFamily="2" charset="0"/>
              <a:cs typeface="Arial" panose="020B0604020202020204" pitchFamily="34" charset="0"/>
            </a:rPr>
            <a:t>пропаганда здорового образа жизни, повышение уровня физической активности;</a:t>
          </a:r>
        </a:p>
      </dgm:t>
    </dgm:pt>
    <dgm:pt modelId="{0DABCDC8-621E-4477-B964-052AB9532D09}" type="parTrans" cxnId="{8B83ADBB-163D-4B01-965D-E51B728F872F}">
      <dgm:prSet/>
      <dgm:spPr/>
      <dgm:t>
        <a:bodyPr/>
        <a:lstStyle/>
        <a:p>
          <a:pPr algn="just"/>
          <a:endParaRPr lang="ru-RU"/>
        </a:p>
      </dgm:t>
    </dgm:pt>
    <dgm:pt modelId="{81CA7B16-797B-44E7-8DAD-A042A7150D0F}" type="sibTrans" cxnId="{8B83ADBB-163D-4B01-965D-E51B728F872F}">
      <dgm:prSet/>
      <dgm:spPr/>
      <dgm:t>
        <a:bodyPr/>
        <a:lstStyle/>
        <a:p>
          <a:pPr algn="just"/>
          <a:endParaRPr lang="ru-RU"/>
        </a:p>
      </dgm:t>
    </dgm:pt>
    <dgm:pt modelId="{78BF7F23-0A02-402C-A8B0-770FF676933C}">
      <dgm:prSet custT="1"/>
      <dgm:spPr>
        <a:noFill/>
        <a:ln>
          <a:noFill/>
        </a:ln>
      </dgm:spPr>
      <dgm:t>
        <a:bodyPr/>
        <a:lstStyle/>
        <a:p>
          <a:pPr algn="just"/>
          <a:r>
            <a:rPr lang="ru-RU" sz="1400" dirty="0">
              <a:latin typeface="Sitka Text" panose="02000505000000020004" pitchFamily="2" charset="0"/>
              <a:cs typeface="Arial" panose="020B0604020202020204" pitchFamily="34" charset="0"/>
            </a:rPr>
            <a:t>повышение уровня коммуникативных навыков пожилых людей;  снижение социально-психологической напряженности в семьях с пожилыми людьми;</a:t>
          </a:r>
        </a:p>
      </dgm:t>
    </dgm:pt>
    <dgm:pt modelId="{C1824BE4-700B-4683-A60B-378C1C9241F0}" type="parTrans" cxnId="{41437CA3-0973-40D4-9394-8041C14DBD95}">
      <dgm:prSet/>
      <dgm:spPr/>
      <dgm:t>
        <a:bodyPr/>
        <a:lstStyle/>
        <a:p>
          <a:pPr algn="just"/>
          <a:endParaRPr lang="ru-RU"/>
        </a:p>
      </dgm:t>
    </dgm:pt>
    <dgm:pt modelId="{5478D030-6ED1-437C-8215-88D8D8388A2F}" type="sibTrans" cxnId="{41437CA3-0973-40D4-9394-8041C14DBD95}">
      <dgm:prSet/>
      <dgm:spPr/>
      <dgm:t>
        <a:bodyPr/>
        <a:lstStyle/>
        <a:p>
          <a:pPr algn="just"/>
          <a:endParaRPr lang="ru-RU"/>
        </a:p>
      </dgm:t>
    </dgm:pt>
    <dgm:pt modelId="{A25DAC34-8AD8-4B3F-9ABE-873509D289DD}">
      <dgm:prSet custT="1"/>
      <dgm:spPr>
        <a:noFill/>
        <a:ln>
          <a:noFill/>
        </a:ln>
      </dgm:spPr>
      <dgm:t>
        <a:bodyPr/>
        <a:lstStyle/>
        <a:p>
          <a:pPr algn="just"/>
          <a:r>
            <a:rPr lang="ru-RU" sz="1400" dirty="0">
              <a:latin typeface="Sitka Text" panose="02000505000000020004" pitchFamily="2" charset="0"/>
              <a:cs typeface="Arial" panose="020B0604020202020204" pitchFamily="34" charset="0"/>
            </a:rPr>
            <a:t>содействие пожилым людям в овладении современными техническими средствами и информационными технологиями;</a:t>
          </a:r>
        </a:p>
      </dgm:t>
    </dgm:pt>
    <dgm:pt modelId="{5286D0A3-4A24-4792-BCDA-4E5E3546BFF1}" type="parTrans" cxnId="{A062CB1A-4315-4B28-939A-E54A532EDF50}">
      <dgm:prSet/>
      <dgm:spPr/>
      <dgm:t>
        <a:bodyPr/>
        <a:lstStyle/>
        <a:p>
          <a:pPr algn="just"/>
          <a:endParaRPr lang="ru-RU"/>
        </a:p>
      </dgm:t>
    </dgm:pt>
    <dgm:pt modelId="{7B2EBAF4-7D72-45F4-93DA-590F4C72DF4E}" type="sibTrans" cxnId="{A062CB1A-4315-4B28-939A-E54A532EDF50}">
      <dgm:prSet/>
      <dgm:spPr/>
      <dgm:t>
        <a:bodyPr/>
        <a:lstStyle/>
        <a:p>
          <a:pPr algn="just"/>
          <a:endParaRPr lang="ru-RU"/>
        </a:p>
      </dgm:t>
    </dgm:pt>
    <dgm:pt modelId="{5DE531C9-AECD-4BAC-A5EF-29C18021376B}">
      <dgm:prSet custT="1"/>
      <dgm:spPr>
        <a:noFill/>
        <a:ln>
          <a:noFill/>
        </a:ln>
      </dgm:spPr>
      <dgm:t>
        <a:bodyPr/>
        <a:lstStyle/>
        <a:p>
          <a:pPr algn="just"/>
          <a:r>
            <a:rPr lang="ru-RU" sz="1400" dirty="0">
              <a:latin typeface="Sitka Text" panose="02000505000000020004" pitchFamily="2" charset="0"/>
              <a:cs typeface="Arial" panose="020B0604020202020204" pitchFamily="34" charset="0"/>
            </a:rPr>
            <a:t>расширение правовой и социально-психологической грамотности граждан пожилого возраста и инвалидов.</a:t>
          </a:r>
        </a:p>
      </dgm:t>
    </dgm:pt>
    <dgm:pt modelId="{3972288B-D5B8-469C-8F85-EA9F4A902D73}" type="parTrans" cxnId="{A6412D1C-786C-4B98-8FBF-1AFBA062BA84}">
      <dgm:prSet/>
      <dgm:spPr/>
      <dgm:t>
        <a:bodyPr/>
        <a:lstStyle/>
        <a:p>
          <a:pPr algn="just"/>
          <a:endParaRPr lang="ru-RU"/>
        </a:p>
      </dgm:t>
    </dgm:pt>
    <dgm:pt modelId="{16A918E6-4DF6-446B-8BAD-99FB2BC1E6F3}" type="sibTrans" cxnId="{A6412D1C-786C-4B98-8FBF-1AFBA062BA84}">
      <dgm:prSet/>
      <dgm:spPr/>
      <dgm:t>
        <a:bodyPr/>
        <a:lstStyle/>
        <a:p>
          <a:pPr algn="just"/>
          <a:endParaRPr lang="ru-RU"/>
        </a:p>
      </dgm:t>
    </dgm:pt>
    <dgm:pt modelId="{356DE717-F715-487B-A437-31BA66141A68}">
      <dgm:prSet phldrT="[Текст]" custT="1"/>
      <dgm:spPr>
        <a:noFill/>
        <a:ln>
          <a:noFill/>
        </a:ln>
      </dgm:spPr>
      <dgm:t>
        <a:bodyPr/>
        <a:lstStyle/>
        <a:p>
          <a:pPr algn="just"/>
          <a:r>
            <a:rPr lang="ru-RU" sz="1400" dirty="0">
              <a:latin typeface="Sitka Text" panose="02000505000000020004" pitchFamily="2" charset="0"/>
              <a:cs typeface="Arial" panose="020B0604020202020204" pitchFamily="34" charset="0"/>
            </a:rPr>
            <a:t>формирование и развитие среды общения;</a:t>
          </a:r>
        </a:p>
      </dgm:t>
    </dgm:pt>
    <dgm:pt modelId="{739F76C6-E443-4887-A2CC-90D338C15CA3}" type="parTrans" cxnId="{43C5D084-06E1-446C-A9FD-8E939E1C5CFE}">
      <dgm:prSet/>
      <dgm:spPr/>
      <dgm:t>
        <a:bodyPr/>
        <a:lstStyle/>
        <a:p>
          <a:endParaRPr lang="ru-RU"/>
        </a:p>
      </dgm:t>
    </dgm:pt>
    <dgm:pt modelId="{95DA7E46-D798-4F2F-AEB9-4FFEC2B0B1A6}" type="sibTrans" cxnId="{43C5D084-06E1-446C-A9FD-8E939E1C5CFE}">
      <dgm:prSet/>
      <dgm:spPr/>
      <dgm:t>
        <a:bodyPr/>
        <a:lstStyle/>
        <a:p>
          <a:endParaRPr lang="ru-RU"/>
        </a:p>
      </dgm:t>
    </dgm:pt>
    <dgm:pt modelId="{34D475B1-C818-4471-AD14-7FEFD6E3ABC4}">
      <dgm:prSet phldrT="[Текст]" custT="1"/>
      <dgm:spPr>
        <a:noFill/>
        <a:ln>
          <a:noFill/>
        </a:ln>
      </dgm:spPr>
      <dgm:t>
        <a:bodyPr/>
        <a:lstStyle/>
        <a:p>
          <a:pPr algn="just"/>
          <a:r>
            <a:rPr lang="ru-RU" sz="1400" dirty="0">
              <a:latin typeface="Sitka Text" panose="02000505000000020004" pitchFamily="2" charset="0"/>
              <a:cs typeface="Arial" panose="020B0604020202020204" pitchFamily="34" charset="0"/>
            </a:rPr>
            <a:t>создание благоприятных условий для успешной адаптации пожилых людей в современной жизни в цифровом обществе, для самообразования и самосовершенствования; </a:t>
          </a:r>
          <a:endParaRPr lang="ru-RU" sz="1200" dirty="0">
            <a:latin typeface="Sitka Text" panose="02000505000000020004" pitchFamily="2" charset="0"/>
            <a:cs typeface="Arial" panose="020B0604020202020204" pitchFamily="34" charset="0"/>
          </a:endParaRPr>
        </a:p>
      </dgm:t>
    </dgm:pt>
    <dgm:pt modelId="{572676AE-8E72-411F-8132-E446C0019B6B}" type="parTrans" cxnId="{FDEEFA07-EEB5-4A4C-B337-53C310D108D0}">
      <dgm:prSet/>
      <dgm:spPr/>
      <dgm:t>
        <a:bodyPr/>
        <a:lstStyle/>
        <a:p>
          <a:endParaRPr lang="ru-RU"/>
        </a:p>
      </dgm:t>
    </dgm:pt>
    <dgm:pt modelId="{A5DA1771-9094-4427-9DE7-54B1E4995446}" type="sibTrans" cxnId="{FDEEFA07-EEB5-4A4C-B337-53C310D108D0}">
      <dgm:prSet/>
      <dgm:spPr/>
      <dgm:t>
        <a:bodyPr/>
        <a:lstStyle/>
        <a:p>
          <a:endParaRPr lang="ru-RU"/>
        </a:p>
      </dgm:t>
    </dgm:pt>
    <dgm:pt modelId="{ED0D20F7-68D3-428B-91D7-0328E3C28C89}" type="pres">
      <dgm:prSet presAssocID="{2B552C0D-D4CF-4053-93E0-75744792D7B6}" presName="Name0" presStyleCnt="0">
        <dgm:presLayoutVars>
          <dgm:dir/>
          <dgm:animLvl val="lvl"/>
          <dgm:resizeHandles val="exact"/>
        </dgm:presLayoutVars>
      </dgm:prSet>
      <dgm:spPr/>
    </dgm:pt>
    <dgm:pt modelId="{CB613DFF-0798-4587-BF11-90638E7F5C1B}" type="pres">
      <dgm:prSet presAssocID="{DC68D141-F4FE-4708-A327-390859FAB792}" presName="linNode" presStyleCnt="0"/>
      <dgm:spPr/>
    </dgm:pt>
    <dgm:pt modelId="{747DA7A4-2E69-411D-8E00-92C3541DD1C2}" type="pres">
      <dgm:prSet presAssocID="{DC68D141-F4FE-4708-A327-390859FAB792}" presName="parentText" presStyleLbl="node1" presStyleIdx="0" presStyleCnt="2" custScaleY="17733" custLinFactNeighborX="-885" custLinFactNeighborY="377">
        <dgm:presLayoutVars>
          <dgm:chMax val="1"/>
          <dgm:bulletEnabled val="1"/>
        </dgm:presLayoutVars>
      </dgm:prSet>
      <dgm:spPr/>
    </dgm:pt>
    <dgm:pt modelId="{86F3AEC4-0753-4EC4-8C89-72ABE1A053B8}" type="pres">
      <dgm:prSet presAssocID="{DC68D141-F4FE-4708-A327-390859FAB792}" presName="descendantText" presStyleLbl="alignAccFollowNode1" presStyleIdx="0" presStyleCnt="2" custScaleY="47089">
        <dgm:presLayoutVars>
          <dgm:bulletEnabled val="1"/>
        </dgm:presLayoutVars>
      </dgm:prSet>
      <dgm:spPr/>
    </dgm:pt>
    <dgm:pt modelId="{CDB18136-99AC-48A9-A3CB-81CB4E31AA82}" type="pres">
      <dgm:prSet presAssocID="{A7ED5168-130B-429A-812D-398802AAEDEB}" presName="sp" presStyleCnt="0"/>
      <dgm:spPr/>
    </dgm:pt>
    <dgm:pt modelId="{3F0211F0-0BB5-463D-BACA-581D0E38DE7B}" type="pres">
      <dgm:prSet presAssocID="{C2D5E639-89F8-44D9-B805-3C78DFA637D9}" presName="linNode" presStyleCnt="0"/>
      <dgm:spPr/>
    </dgm:pt>
    <dgm:pt modelId="{ABE41885-1607-4858-AA6C-EBACC4F503E8}" type="pres">
      <dgm:prSet presAssocID="{C2D5E639-89F8-44D9-B805-3C78DFA637D9}" presName="parentText" presStyleLbl="node1" presStyleIdx="1" presStyleCnt="2" custScaleY="21882">
        <dgm:presLayoutVars>
          <dgm:chMax val="1"/>
          <dgm:bulletEnabled val="1"/>
        </dgm:presLayoutVars>
      </dgm:prSet>
      <dgm:spPr/>
    </dgm:pt>
    <dgm:pt modelId="{1B0E1E7D-2E34-4D68-89A2-E69A8854FB6E}" type="pres">
      <dgm:prSet presAssocID="{C2D5E639-89F8-44D9-B805-3C78DFA637D9}" presName="descendantText" presStyleLbl="alignAccFollowNode1" presStyleIdx="1" presStyleCnt="2" custScaleY="70622" custLinFactNeighborX="9809" custLinFactNeighborY="0">
        <dgm:presLayoutVars>
          <dgm:bulletEnabled val="1"/>
        </dgm:presLayoutVars>
      </dgm:prSet>
      <dgm:spPr/>
    </dgm:pt>
  </dgm:ptLst>
  <dgm:cxnLst>
    <dgm:cxn modelId="{FDEEFA07-EEB5-4A4C-B337-53C310D108D0}" srcId="{C2D5E639-89F8-44D9-B805-3C78DFA637D9}" destId="{34D475B1-C818-4471-AD14-7FEFD6E3ABC4}" srcOrd="0" destOrd="0" parTransId="{572676AE-8E72-411F-8132-E446C0019B6B}" sibTransId="{A5DA1771-9094-4427-9DE7-54B1E4995446}"/>
    <dgm:cxn modelId="{3BB3B618-9355-4606-968B-F4CC04044DEE}" type="presOf" srcId="{DC68D141-F4FE-4708-A327-390859FAB792}" destId="{747DA7A4-2E69-411D-8E00-92C3541DD1C2}" srcOrd="0" destOrd="0" presId="urn:microsoft.com/office/officeart/2005/8/layout/vList5"/>
    <dgm:cxn modelId="{27AD191A-F489-4C5E-A685-BEACC5A1C0C6}" srcId="{2B552C0D-D4CF-4053-93E0-75744792D7B6}" destId="{DC68D141-F4FE-4708-A327-390859FAB792}" srcOrd="0" destOrd="0" parTransId="{0764D610-064B-43DA-B74E-897025E38655}" sibTransId="{A7ED5168-130B-429A-812D-398802AAEDEB}"/>
    <dgm:cxn modelId="{A062CB1A-4315-4B28-939A-E54A532EDF50}" srcId="{C2D5E639-89F8-44D9-B805-3C78DFA637D9}" destId="{A25DAC34-8AD8-4B3F-9ABE-873509D289DD}" srcOrd="5" destOrd="0" parTransId="{5286D0A3-4A24-4792-BCDA-4E5E3546BFF1}" sibTransId="{7B2EBAF4-7D72-45F4-93DA-590F4C72DF4E}"/>
    <dgm:cxn modelId="{A6412D1C-786C-4B98-8FBF-1AFBA062BA84}" srcId="{C2D5E639-89F8-44D9-B805-3C78DFA637D9}" destId="{5DE531C9-AECD-4BAC-A5EF-29C18021376B}" srcOrd="6" destOrd="0" parTransId="{3972288B-D5B8-469C-8F85-EA9F4A902D73}" sibTransId="{16A918E6-4DF6-446B-8BAD-99FB2BC1E6F3}"/>
    <dgm:cxn modelId="{718C0E38-31FF-451A-B265-5A219BA57B99}" type="presOf" srcId="{AD0710F6-C2FE-44BB-BE47-F06F625F4E97}" destId="{86F3AEC4-0753-4EC4-8C89-72ABE1A053B8}" srcOrd="0" destOrd="1" presId="urn:microsoft.com/office/officeart/2005/8/layout/vList5"/>
    <dgm:cxn modelId="{B45E6638-4282-4C24-A3DC-CBC0E409675A}" type="presOf" srcId="{5DE531C9-AECD-4BAC-A5EF-29C18021376B}" destId="{1B0E1E7D-2E34-4D68-89A2-E69A8854FB6E}" srcOrd="0" destOrd="6" presId="urn:microsoft.com/office/officeart/2005/8/layout/vList5"/>
    <dgm:cxn modelId="{AC8A7D5D-E296-4B8A-856B-E8972C627D31}" srcId="{C2D5E639-89F8-44D9-B805-3C78DFA637D9}" destId="{276485F3-7D8C-4902-89D0-A0875E1F4CD2}" srcOrd="2" destOrd="0" parTransId="{A6FE43D5-FE69-4AE0-939D-1B7239B29F78}" sibTransId="{16BC2FB0-4D0C-4A78-8604-55C402CF0E94}"/>
    <dgm:cxn modelId="{2681E45D-D521-47E5-9A6A-82AF6C3CF52E}" type="presOf" srcId="{2B552C0D-D4CF-4053-93E0-75744792D7B6}" destId="{ED0D20F7-68D3-428B-91D7-0328E3C28C89}" srcOrd="0" destOrd="0" presId="urn:microsoft.com/office/officeart/2005/8/layout/vList5"/>
    <dgm:cxn modelId="{E8DCDA62-3062-4D3E-A8D0-4B6627A13E16}" type="presOf" srcId="{276485F3-7D8C-4902-89D0-A0875E1F4CD2}" destId="{1B0E1E7D-2E34-4D68-89A2-E69A8854FB6E}" srcOrd="0" destOrd="2" presId="urn:microsoft.com/office/officeart/2005/8/layout/vList5"/>
    <dgm:cxn modelId="{2D1F9D49-EB65-49F1-B2B1-12066BE5C8AA}" type="presOf" srcId="{C2D5E639-89F8-44D9-B805-3C78DFA637D9}" destId="{ABE41885-1607-4858-AA6C-EBACC4F503E8}" srcOrd="0" destOrd="0" presId="urn:microsoft.com/office/officeart/2005/8/layout/vList5"/>
    <dgm:cxn modelId="{A6C8864A-1FB0-40D4-AD4B-30171F5AEC64}" type="presOf" srcId="{C612424D-F24E-4563-8040-EB1B32F87805}" destId="{86F3AEC4-0753-4EC4-8C89-72ABE1A053B8}" srcOrd="0" destOrd="0" presId="urn:microsoft.com/office/officeart/2005/8/layout/vList5"/>
    <dgm:cxn modelId="{EDD1094E-68C4-4C36-8EDE-12CAFB075BB1}" srcId="{2B552C0D-D4CF-4053-93E0-75744792D7B6}" destId="{C2D5E639-89F8-44D9-B805-3C78DFA637D9}" srcOrd="1" destOrd="0" parTransId="{D4C4CC3A-6F2F-432E-A6E0-14ED12EB9B05}" sibTransId="{61D58795-15AA-425B-92C1-FF518EF70BB6}"/>
    <dgm:cxn modelId="{925BAF50-49FB-408E-A63C-CFAE26AA1B17}" srcId="{DC68D141-F4FE-4708-A327-390859FAB792}" destId="{AD0710F6-C2FE-44BB-BE47-F06F625F4E97}" srcOrd="1" destOrd="0" parTransId="{20CB9DE3-6AD1-4263-B27A-32BC1CA97EC2}" sibTransId="{A6B25E91-93F0-40B3-81FF-79D8F67B4B86}"/>
    <dgm:cxn modelId="{04E35376-EBCD-4169-B212-ABA087E290B6}" srcId="{DC68D141-F4FE-4708-A327-390859FAB792}" destId="{C612424D-F24E-4563-8040-EB1B32F87805}" srcOrd="0" destOrd="0" parTransId="{8EDE3651-C16C-40D7-BFC2-F197AFD08518}" sibTransId="{CE9F11A9-80D8-4013-9060-ADB093676BEB}"/>
    <dgm:cxn modelId="{01053580-AE5E-4229-BC62-CBB33CBD96FB}" type="presOf" srcId="{356DE717-F715-487B-A437-31BA66141A68}" destId="{1B0E1E7D-2E34-4D68-89A2-E69A8854FB6E}" srcOrd="0" destOrd="1" presId="urn:microsoft.com/office/officeart/2005/8/layout/vList5"/>
    <dgm:cxn modelId="{92D26C80-3507-40EB-91CE-6AA2A79890CC}" type="presOf" srcId="{34D475B1-C818-4471-AD14-7FEFD6E3ABC4}" destId="{1B0E1E7D-2E34-4D68-89A2-E69A8854FB6E}" srcOrd="0" destOrd="0" presId="urn:microsoft.com/office/officeart/2005/8/layout/vList5"/>
    <dgm:cxn modelId="{43C5D084-06E1-446C-A9FD-8E939E1C5CFE}" srcId="{C2D5E639-89F8-44D9-B805-3C78DFA637D9}" destId="{356DE717-F715-487B-A437-31BA66141A68}" srcOrd="1" destOrd="0" parTransId="{739F76C6-E443-4887-A2CC-90D338C15CA3}" sibTransId="{95DA7E46-D798-4F2F-AEB9-4FFEC2B0B1A6}"/>
    <dgm:cxn modelId="{939394A1-3D7F-476E-9AB0-D7EBD6729905}" type="presOf" srcId="{78BF7F23-0A02-402C-A8B0-770FF676933C}" destId="{1B0E1E7D-2E34-4D68-89A2-E69A8854FB6E}" srcOrd="0" destOrd="4" presId="urn:microsoft.com/office/officeart/2005/8/layout/vList5"/>
    <dgm:cxn modelId="{41437CA3-0973-40D4-9394-8041C14DBD95}" srcId="{C2D5E639-89F8-44D9-B805-3C78DFA637D9}" destId="{78BF7F23-0A02-402C-A8B0-770FF676933C}" srcOrd="4" destOrd="0" parTransId="{C1824BE4-700B-4683-A60B-378C1C9241F0}" sibTransId="{5478D030-6ED1-437C-8215-88D8D8388A2F}"/>
    <dgm:cxn modelId="{8B83ADBB-163D-4B01-965D-E51B728F872F}" srcId="{C2D5E639-89F8-44D9-B805-3C78DFA637D9}" destId="{C3E908AF-51EA-48CE-A705-73E96CD41B65}" srcOrd="3" destOrd="0" parTransId="{0DABCDC8-621E-4477-B964-052AB9532D09}" sibTransId="{81CA7B16-797B-44E7-8DAD-A042A7150D0F}"/>
    <dgm:cxn modelId="{BC6F8BCB-B90B-48B5-B93B-D99C30EB8246}" type="presOf" srcId="{C3E908AF-51EA-48CE-A705-73E96CD41B65}" destId="{1B0E1E7D-2E34-4D68-89A2-E69A8854FB6E}" srcOrd="0" destOrd="3" presId="urn:microsoft.com/office/officeart/2005/8/layout/vList5"/>
    <dgm:cxn modelId="{3B193DE2-6C52-4E4C-ABD5-1A988FDAE535}" type="presOf" srcId="{A25DAC34-8AD8-4B3F-9ABE-873509D289DD}" destId="{1B0E1E7D-2E34-4D68-89A2-E69A8854FB6E}" srcOrd="0" destOrd="5" presId="urn:microsoft.com/office/officeart/2005/8/layout/vList5"/>
    <dgm:cxn modelId="{F5DC4576-9F7A-4E31-AA28-634588FBA6E4}" type="presParOf" srcId="{ED0D20F7-68D3-428B-91D7-0328E3C28C89}" destId="{CB613DFF-0798-4587-BF11-90638E7F5C1B}" srcOrd="0" destOrd="0" presId="urn:microsoft.com/office/officeart/2005/8/layout/vList5"/>
    <dgm:cxn modelId="{4A30A79F-48E0-416B-8636-CD79FC06ED5B}" type="presParOf" srcId="{CB613DFF-0798-4587-BF11-90638E7F5C1B}" destId="{747DA7A4-2E69-411D-8E00-92C3541DD1C2}" srcOrd="0" destOrd="0" presId="urn:microsoft.com/office/officeart/2005/8/layout/vList5"/>
    <dgm:cxn modelId="{8F654519-A2E6-470D-A12C-D31089B7B549}" type="presParOf" srcId="{CB613DFF-0798-4587-BF11-90638E7F5C1B}" destId="{86F3AEC4-0753-4EC4-8C89-72ABE1A053B8}" srcOrd="1" destOrd="0" presId="urn:microsoft.com/office/officeart/2005/8/layout/vList5"/>
    <dgm:cxn modelId="{BCAF67BC-27A4-4FE7-BE65-253378890D0C}" type="presParOf" srcId="{ED0D20F7-68D3-428B-91D7-0328E3C28C89}" destId="{CDB18136-99AC-48A9-A3CB-81CB4E31AA82}" srcOrd="1" destOrd="0" presId="urn:microsoft.com/office/officeart/2005/8/layout/vList5"/>
    <dgm:cxn modelId="{756EBC7F-74C3-452A-BAC8-D050074F0D07}" type="presParOf" srcId="{ED0D20F7-68D3-428B-91D7-0328E3C28C89}" destId="{3F0211F0-0BB5-463D-BACA-581D0E38DE7B}" srcOrd="2" destOrd="0" presId="urn:microsoft.com/office/officeart/2005/8/layout/vList5"/>
    <dgm:cxn modelId="{3919DC48-F563-4D8B-867F-3F74C7703430}" type="presParOf" srcId="{3F0211F0-0BB5-463D-BACA-581D0E38DE7B}" destId="{ABE41885-1607-4858-AA6C-EBACC4F503E8}" srcOrd="0" destOrd="0" presId="urn:microsoft.com/office/officeart/2005/8/layout/vList5"/>
    <dgm:cxn modelId="{883F893E-8B65-4CEF-961D-A9E0CADD2165}" type="presParOf" srcId="{3F0211F0-0BB5-463D-BACA-581D0E38DE7B}" destId="{1B0E1E7D-2E34-4D68-89A2-E69A8854FB6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78EE73-9AC2-4FC1-91F6-344471CF491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FDAA374C-02CE-4FCE-870E-BB25D0AAE55B}">
      <dgm:prSet phldrT="[Текст]"/>
      <dgm:spPr>
        <a:noFill/>
      </dgm:spPr>
      <dgm:t>
        <a:bodyPr/>
        <a:lstStyle/>
        <a:p>
          <a:pPr>
            <a:lnSpc>
              <a:spcPct val="100000"/>
            </a:lnSpc>
          </a:pPr>
          <a:r>
            <a:rPr lang="ru-RU" b="1" dirty="0">
              <a:solidFill>
                <a:srgbClr val="0070C0"/>
              </a:solidFill>
              <a:latin typeface="Sitka Text" panose="02000505000000020004" pitchFamily="2" charset="0"/>
              <a:cs typeface="Arial" panose="020B0604020202020204" pitchFamily="34" charset="0"/>
            </a:rPr>
            <a:t>Факультет </a:t>
          </a:r>
        </a:p>
        <a:p>
          <a:pPr>
            <a:lnSpc>
              <a:spcPct val="100000"/>
            </a:lnSpc>
          </a:pPr>
          <a:r>
            <a:rPr lang="ru-RU" dirty="0">
              <a:solidFill>
                <a:schemeClr val="tx1"/>
              </a:solidFill>
              <a:latin typeface="Sitka Text" panose="02000505000000020004" pitchFamily="2" charset="0"/>
              <a:cs typeface="Arial" panose="020B0604020202020204" pitchFamily="34" charset="0"/>
            </a:rPr>
            <a:t>«Факультет непрерывного образования»</a:t>
          </a:r>
        </a:p>
        <a:p>
          <a:pPr>
            <a:lnSpc>
              <a:spcPct val="100000"/>
            </a:lnSpc>
          </a:pPr>
          <a:r>
            <a:rPr lang="ru-RU" dirty="0">
              <a:solidFill>
                <a:schemeClr val="tx1"/>
              </a:solidFill>
              <a:latin typeface="Sitka Text" panose="02000505000000020004" pitchFamily="2" charset="0"/>
              <a:cs typeface="Arial" panose="020B0604020202020204" pitchFamily="34" charset="0"/>
            </a:rPr>
            <a:t>(второе образование)</a:t>
          </a:r>
        </a:p>
      </dgm:t>
    </dgm:pt>
    <dgm:pt modelId="{9E91BF93-6DE9-43A9-A1BF-83D988B49089}" type="parTrans" cxnId="{2FB0E0D1-AA04-4A42-A965-441DD1275317}">
      <dgm:prSet/>
      <dgm:spPr/>
      <dgm:t>
        <a:bodyPr/>
        <a:lstStyle/>
        <a:p>
          <a:endParaRPr lang="ru-RU">
            <a:solidFill>
              <a:schemeClr val="tx1"/>
            </a:solidFill>
            <a:latin typeface="Arial" panose="020B0604020202020204" pitchFamily="34" charset="0"/>
            <a:cs typeface="Arial" panose="020B0604020202020204" pitchFamily="34" charset="0"/>
          </a:endParaRPr>
        </a:p>
      </dgm:t>
    </dgm:pt>
    <dgm:pt modelId="{3EB15D99-5655-446E-937A-D524D572B84D}" type="sibTrans" cxnId="{2FB0E0D1-AA04-4A42-A965-441DD1275317}">
      <dgm:prSet/>
      <dgm:spPr/>
      <dgm:t>
        <a:bodyPr/>
        <a:lstStyle/>
        <a:p>
          <a:endParaRPr lang="ru-RU">
            <a:solidFill>
              <a:schemeClr val="tx1"/>
            </a:solidFill>
            <a:latin typeface="Arial" panose="020B0604020202020204" pitchFamily="34" charset="0"/>
            <a:cs typeface="Arial" panose="020B0604020202020204" pitchFamily="34" charset="0"/>
          </a:endParaRPr>
        </a:p>
      </dgm:t>
    </dgm:pt>
    <dgm:pt modelId="{5830A705-91ED-43D0-BC3B-E117D9F37854}">
      <dgm:prSet phldrT="[Текст]"/>
      <dgm:spPr>
        <a:noFill/>
      </dgm:spPr>
      <dgm:t>
        <a:bodyPr/>
        <a:lstStyle/>
        <a:p>
          <a:r>
            <a:rPr lang="ru-RU" b="1" dirty="0">
              <a:solidFill>
                <a:srgbClr val="0070C0"/>
              </a:solidFill>
              <a:latin typeface="Sitka Text" panose="02000505000000020004" pitchFamily="2" charset="0"/>
              <a:cs typeface="Arial" panose="020B0604020202020204" pitchFamily="34" charset="0"/>
            </a:rPr>
            <a:t>Факультет</a:t>
          </a:r>
        </a:p>
        <a:p>
          <a:r>
            <a:rPr lang="ru-RU" dirty="0">
              <a:solidFill>
                <a:schemeClr val="tx1"/>
              </a:solidFill>
              <a:latin typeface="Sitka Text" panose="02000505000000020004" pitchFamily="2" charset="0"/>
              <a:cs typeface="Arial" panose="020B0604020202020204" pitchFamily="34" charset="0"/>
            </a:rPr>
            <a:t> « Факультет повышения уровня финансовой грамотности»</a:t>
          </a:r>
        </a:p>
      </dgm:t>
    </dgm:pt>
    <dgm:pt modelId="{C2279D68-D83F-441A-9547-18F546A28753}" type="parTrans" cxnId="{BD58FEFB-8C96-4550-9236-5D343E4F34C2}">
      <dgm:prSet/>
      <dgm:spPr/>
      <dgm:t>
        <a:bodyPr/>
        <a:lstStyle/>
        <a:p>
          <a:endParaRPr lang="ru-RU">
            <a:solidFill>
              <a:schemeClr val="tx1"/>
            </a:solidFill>
            <a:latin typeface="Arial" panose="020B0604020202020204" pitchFamily="34" charset="0"/>
            <a:cs typeface="Arial" panose="020B0604020202020204" pitchFamily="34" charset="0"/>
          </a:endParaRPr>
        </a:p>
      </dgm:t>
    </dgm:pt>
    <dgm:pt modelId="{6140A130-CAD3-43CA-A6EF-AA14F15364DC}" type="sibTrans" cxnId="{BD58FEFB-8C96-4550-9236-5D343E4F34C2}">
      <dgm:prSet/>
      <dgm:spPr/>
      <dgm:t>
        <a:bodyPr/>
        <a:lstStyle/>
        <a:p>
          <a:endParaRPr lang="ru-RU">
            <a:solidFill>
              <a:schemeClr val="tx1"/>
            </a:solidFill>
            <a:latin typeface="Arial" panose="020B0604020202020204" pitchFamily="34" charset="0"/>
            <a:cs typeface="Arial" panose="020B0604020202020204" pitchFamily="34" charset="0"/>
          </a:endParaRPr>
        </a:p>
      </dgm:t>
    </dgm:pt>
    <dgm:pt modelId="{8A41D63E-52C9-4FF5-B98B-443D53BF7962}">
      <dgm:prSet phldrT="[Текст]"/>
      <dgm:spPr>
        <a:noFill/>
      </dgm:spPr>
      <dgm:t>
        <a:bodyPr/>
        <a:lstStyle/>
        <a:p>
          <a:r>
            <a:rPr lang="ru-RU" b="1" dirty="0">
              <a:solidFill>
                <a:srgbClr val="0070C0"/>
              </a:solidFill>
              <a:latin typeface="Sitka Text" panose="02000505000000020004" pitchFamily="2" charset="0"/>
              <a:cs typeface="Arial" panose="020B0604020202020204" pitchFamily="34" charset="0"/>
            </a:rPr>
            <a:t>Факультет</a:t>
          </a:r>
          <a:r>
            <a:rPr lang="ru-RU" dirty="0">
              <a:solidFill>
                <a:schemeClr val="tx1"/>
              </a:solidFill>
              <a:latin typeface="Sitka Text" panose="02000505000000020004" pitchFamily="2" charset="0"/>
              <a:cs typeface="Arial" panose="020B0604020202020204" pitchFamily="34" charset="0"/>
            </a:rPr>
            <a:t> </a:t>
          </a:r>
        </a:p>
        <a:p>
          <a:r>
            <a:rPr lang="ru-RU" dirty="0">
              <a:solidFill>
                <a:schemeClr val="tx1"/>
              </a:solidFill>
              <a:latin typeface="Sitka Text" panose="02000505000000020004" pitchFamily="2" charset="0"/>
              <a:cs typeface="Arial" panose="020B0604020202020204" pitchFamily="34" charset="0"/>
            </a:rPr>
            <a:t>«</a:t>
          </a:r>
          <a:r>
            <a:rPr lang="en-US" dirty="0">
              <a:solidFill>
                <a:schemeClr val="tx1"/>
              </a:solidFill>
              <a:latin typeface="Sitka Text" panose="02000505000000020004" pitchFamily="2" charset="0"/>
              <a:cs typeface="Arial" panose="020B0604020202020204" pitchFamily="34" charset="0"/>
            </a:rPr>
            <a:t>I</a:t>
          </a:r>
          <a:r>
            <a:rPr lang="ru-RU" dirty="0">
              <a:solidFill>
                <a:schemeClr val="tx1"/>
              </a:solidFill>
              <a:latin typeface="Sitka Text" panose="02000505000000020004" pitchFamily="2" charset="0"/>
              <a:cs typeface="Arial" panose="020B0604020202020204" pitchFamily="34" charset="0"/>
            </a:rPr>
            <a:t>С</a:t>
          </a:r>
          <a:r>
            <a:rPr lang="en-US" dirty="0">
              <a:solidFill>
                <a:schemeClr val="tx1"/>
              </a:solidFill>
              <a:latin typeface="Sitka Text" panose="02000505000000020004" pitchFamily="2" charset="0"/>
              <a:cs typeface="Arial" panose="020B0604020202020204" pitchFamily="34" charset="0"/>
            </a:rPr>
            <a:t>T</a:t>
          </a:r>
          <a:r>
            <a:rPr lang="ru-RU" dirty="0">
              <a:solidFill>
                <a:schemeClr val="tx1"/>
              </a:solidFill>
              <a:latin typeface="Sitka Text" panose="02000505000000020004" pitchFamily="2" charset="0"/>
              <a:cs typeface="Arial" panose="020B0604020202020204" pitchFamily="34" charset="0"/>
            </a:rPr>
            <a:t>-факультет»</a:t>
          </a:r>
        </a:p>
      </dgm:t>
    </dgm:pt>
    <dgm:pt modelId="{F45B4A2C-7BA8-44AB-8B6B-360200486DF6}" type="parTrans" cxnId="{5AB89AAA-21AD-4518-8718-FC6CD4296D4B}">
      <dgm:prSet/>
      <dgm:spPr/>
      <dgm:t>
        <a:bodyPr/>
        <a:lstStyle/>
        <a:p>
          <a:endParaRPr lang="ru-RU">
            <a:solidFill>
              <a:schemeClr val="tx1"/>
            </a:solidFill>
            <a:latin typeface="Arial" panose="020B0604020202020204" pitchFamily="34" charset="0"/>
            <a:cs typeface="Arial" panose="020B0604020202020204" pitchFamily="34" charset="0"/>
          </a:endParaRPr>
        </a:p>
      </dgm:t>
    </dgm:pt>
    <dgm:pt modelId="{2F18637B-561E-45FD-8693-4051D9AC29A0}" type="sibTrans" cxnId="{5AB89AAA-21AD-4518-8718-FC6CD4296D4B}">
      <dgm:prSet/>
      <dgm:spPr/>
      <dgm:t>
        <a:bodyPr/>
        <a:lstStyle/>
        <a:p>
          <a:endParaRPr lang="ru-RU">
            <a:solidFill>
              <a:schemeClr val="tx1"/>
            </a:solidFill>
            <a:latin typeface="Arial" panose="020B0604020202020204" pitchFamily="34" charset="0"/>
            <a:cs typeface="Arial" panose="020B0604020202020204" pitchFamily="34" charset="0"/>
          </a:endParaRPr>
        </a:p>
      </dgm:t>
    </dgm:pt>
    <dgm:pt modelId="{045AE27B-C5E0-489D-A481-C5358E964D22}" type="pres">
      <dgm:prSet presAssocID="{1478EE73-9AC2-4FC1-91F6-344471CF4913}" presName="diagram" presStyleCnt="0">
        <dgm:presLayoutVars>
          <dgm:dir/>
          <dgm:resizeHandles val="exact"/>
        </dgm:presLayoutVars>
      </dgm:prSet>
      <dgm:spPr/>
    </dgm:pt>
    <dgm:pt modelId="{8B3519AE-2509-43FC-94D1-126A7E2CE4C1}" type="pres">
      <dgm:prSet presAssocID="{FDAA374C-02CE-4FCE-870E-BB25D0AAE55B}" presName="node" presStyleLbl="node1" presStyleIdx="0" presStyleCnt="3">
        <dgm:presLayoutVars>
          <dgm:bulletEnabled val="1"/>
        </dgm:presLayoutVars>
      </dgm:prSet>
      <dgm:spPr>
        <a:prstGeom prst="roundRect">
          <a:avLst/>
        </a:prstGeom>
      </dgm:spPr>
    </dgm:pt>
    <dgm:pt modelId="{D6319DB5-6E5C-43D9-BC42-88CEAE7466F1}" type="pres">
      <dgm:prSet presAssocID="{3EB15D99-5655-446E-937A-D524D572B84D}" presName="sibTrans" presStyleCnt="0"/>
      <dgm:spPr/>
    </dgm:pt>
    <dgm:pt modelId="{E0DCE197-8CD4-4419-BEFD-D503DE4A1459}" type="pres">
      <dgm:prSet presAssocID="{5830A705-91ED-43D0-BC3B-E117D9F37854}" presName="node" presStyleLbl="node1" presStyleIdx="1" presStyleCnt="3">
        <dgm:presLayoutVars>
          <dgm:bulletEnabled val="1"/>
        </dgm:presLayoutVars>
      </dgm:prSet>
      <dgm:spPr>
        <a:prstGeom prst="roundRect">
          <a:avLst/>
        </a:prstGeom>
      </dgm:spPr>
    </dgm:pt>
    <dgm:pt modelId="{740941B4-4D7F-4E12-9D3A-26297E94B54B}" type="pres">
      <dgm:prSet presAssocID="{6140A130-CAD3-43CA-A6EF-AA14F15364DC}" presName="sibTrans" presStyleCnt="0"/>
      <dgm:spPr/>
    </dgm:pt>
    <dgm:pt modelId="{7332D7C1-F8C8-4A92-A2BE-FE946EFEEFA7}" type="pres">
      <dgm:prSet presAssocID="{8A41D63E-52C9-4FF5-B98B-443D53BF7962}" presName="node" presStyleLbl="node1" presStyleIdx="2" presStyleCnt="3" custLinFactNeighborY="-14947">
        <dgm:presLayoutVars>
          <dgm:bulletEnabled val="1"/>
        </dgm:presLayoutVars>
      </dgm:prSet>
      <dgm:spPr>
        <a:prstGeom prst="roundRect">
          <a:avLst/>
        </a:prstGeom>
      </dgm:spPr>
    </dgm:pt>
  </dgm:ptLst>
  <dgm:cxnLst>
    <dgm:cxn modelId="{82F2CB1F-CF69-4B5F-97F2-3D9C085A65EA}" type="presOf" srcId="{1478EE73-9AC2-4FC1-91F6-344471CF4913}" destId="{045AE27B-C5E0-489D-A481-C5358E964D22}" srcOrd="0" destOrd="0" presId="urn:microsoft.com/office/officeart/2005/8/layout/default"/>
    <dgm:cxn modelId="{5A97D152-412D-4E45-9FF6-0A499CFD2D28}" type="presOf" srcId="{FDAA374C-02CE-4FCE-870E-BB25D0AAE55B}" destId="{8B3519AE-2509-43FC-94D1-126A7E2CE4C1}" srcOrd="0" destOrd="0" presId="urn:microsoft.com/office/officeart/2005/8/layout/default"/>
    <dgm:cxn modelId="{B2067281-F578-4A69-8477-553063A42D20}" type="presOf" srcId="{8A41D63E-52C9-4FF5-B98B-443D53BF7962}" destId="{7332D7C1-F8C8-4A92-A2BE-FE946EFEEFA7}" srcOrd="0" destOrd="0" presId="urn:microsoft.com/office/officeart/2005/8/layout/default"/>
    <dgm:cxn modelId="{76DB4D9A-5B61-424E-895A-988A2CBA9BF7}" type="presOf" srcId="{5830A705-91ED-43D0-BC3B-E117D9F37854}" destId="{E0DCE197-8CD4-4419-BEFD-D503DE4A1459}" srcOrd="0" destOrd="0" presId="urn:microsoft.com/office/officeart/2005/8/layout/default"/>
    <dgm:cxn modelId="{5AB89AAA-21AD-4518-8718-FC6CD4296D4B}" srcId="{1478EE73-9AC2-4FC1-91F6-344471CF4913}" destId="{8A41D63E-52C9-4FF5-B98B-443D53BF7962}" srcOrd="2" destOrd="0" parTransId="{F45B4A2C-7BA8-44AB-8B6B-360200486DF6}" sibTransId="{2F18637B-561E-45FD-8693-4051D9AC29A0}"/>
    <dgm:cxn modelId="{2FB0E0D1-AA04-4A42-A965-441DD1275317}" srcId="{1478EE73-9AC2-4FC1-91F6-344471CF4913}" destId="{FDAA374C-02CE-4FCE-870E-BB25D0AAE55B}" srcOrd="0" destOrd="0" parTransId="{9E91BF93-6DE9-43A9-A1BF-83D988B49089}" sibTransId="{3EB15D99-5655-446E-937A-D524D572B84D}"/>
    <dgm:cxn modelId="{BD58FEFB-8C96-4550-9236-5D343E4F34C2}" srcId="{1478EE73-9AC2-4FC1-91F6-344471CF4913}" destId="{5830A705-91ED-43D0-BC3B-E117D9F37854}" srcOrd="1" destOrd="0" parTransId="{C2279D68-D83F-441A-9547-18F546A28753}" sibTransId="{6140A130-CAD3-43CA-A6EF-AA14F15364DC}"/>
    <dgm:cxn modelId="{8BCED601-5555-4CDE-8D0E-520EF721D706}" type="presParOf" srcId="{045AE27B-C5E0-489D-A481-C5358E964D22}" destId="{8B3519AE-2509-43FC-94D1-126A7E2CE4C1}" srcOrd="0" destOrd="0" presId="urn:microsoft.com/office/officeart/2005/8/layout/default"/>
    <dgm:cxn modelId="{A7057D55-BEF2-48FB-BBDB-985F64EF55FC}" type="presParOf" srcId="{045AE27B-C5E0-489D-A481-C5358E964D22}" destId="{D6319DB5-6E5C-43D9-BC42-88CEAE7466F1}" srcOrd="1" destOrd="0" presId="urn:microsoft.com/office/officeart/2005/8/layout/default"/>
    <dgm:cxn modelId="{5F14CE34-4C3F-41DC-925A-98ABB140DEF1}" type="presParOf" srcId="{045AE27B-C5E0-489D-A481-C5358E964D22}" destId="{E0DCE197-8CD4-4419-BEFD-D503DE4A1459}" srcOrd="2" destOrd="0" presId="urn:microsoft.com/office/officeart/2005/8/layout/default"/>
    <dgm:cxn modelId="{ECE3C92F-5BAA-4FD8-BCF9-528E0999AF6B}" type="presParOf" srcId="{045AE27B-C5E0-489D-A481-C5358E964D22}" destId="{740941B4-4D7F-4E12-9D3A-26297E94B54B}" srcOrd="3" destOrd="0" presId="urn:microsoft.com/office/officeart/2005/8/layout/default"/>
    <dgm:cxn modelId="{EBE34F1E-6E05-4D64-AA16-8DDAB8EB5A4B}" type="presParOf" srcId="{045AE27B-C5E0-489D-A481-C5358E964D22}" destId="{7332D7C1-F8C8-4A92-A2BE-FE946EFEEFA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A46065-30DB-433E-8816-21D5C08E7786}" type="doc">
      <dgm:prSet loTypeId="urn:microsoft.com/office/officeart/2005/8/layout/hList2" loCatId="list" qsTypeId="urn:microsoft.com/office/officeart/2005/8/quickstyle/simple2" qsCatId="simple" csTypeId="urn:microsoft.com/office/officeart/2005/8/colors/accent0_3" csCatId="mainScheme" phldr="1"/>
      <dgm:spPr/>
      <dgm:t>
        <a:bodyPr/>
        <a:lstStyle/>
        <a:p>
          <a:endParaRPr lang="ru-RU"/>
        </a:p>
      </dgm:t>
    </dgm:pt>
    <dgm:pt modelId="{FD2B37EE-2AAC-49B1-B9E1-7AB1DC706ADA}">
      <dgm:prSet phldrT="[Текст]" custT="1"/>
      <dgm:spPr>
        <a:solidFill>
          <a:schemeClr val="bg1">
            <a:lumMod val="75000"/>
          </a:schemeClr>
        </a:solidFill>
      </dgm:spPr>
      <dgm:t>
        <a:bodyPr anchor="t"/>
        <a:lstStyle/>
        <a:p>
          <a:pPr algn="l"/>
          <a:r>
            <a:rPr lang="ru-RU" sz="1400" dirty="0">
              <a:solidFill>
                <a:srgbClr val="002060"/>
              </a:solidFill>
              <a:latin typeface="Sitka Text" panose="02000505000000020004" pitchFamily="2" charset="0"/>
              <a:cs typeface="Arial" panose="020B0604020202020204" pitchFamily="34" charset="0"/>
            </a:rPr>
            <a:t>общеразвивающих, где участники проекта знакомятся с историей и культурой Алматы и Казахстана, осваивают компьютерные технологии, иностранные языки, изучают психологию и многое другое</a:t>
          </a:r>
          <a:r>
            <a:rPr lang="ru-RU" sz="1400" dirty="0">
              <a:latin typeface="Sitka Text" panose="02000505000000020004" pitchFamily="2" charset="0"/>
              <a:cs typeface="Arial" panose="020B0604020202020204" pitchFamily="34" charset="0"/>
            </a:rPr>
            <a:t>.</a:t>
          </a:r>
        </a:p>
      </dgm:t>
    </dgm:pt>
    <dgm:pt modelId="{49AB6E2F-9A8D-474B-ADE3-ECC2B43A04B0}" type="parTrans" cxnId="{5AD4532E-9035-431F-A209-ACF30E210F64}">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6A1C4160-E64A-4366-8818-C797B28E040B}" type="sibTrans" cxnId="{5AD4532E-9035-431F-A209-ACF30E210F64}">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79A5BFEA-B6DC-4C66-9794-A10D9E931261}">
      <dgm:prSet phldrT="[Текст]"/>
      <dgm:spPr/>
      <dgm:t>
        <a:bodyPr vert="vert"/>
        <a:lstStyle/>
        <a:p>
          <a:pPr algn="just"/>
          <a:r>
            <a:rPr lang="ru-RU" dirty="0">
              <a:latin typeface="Arial" panose="020B0604020202020204" pitchFamily="34" charset="0"/>
              <a:cs typeface="Arial" panose="020B0604020202020204" pitchFamily="34" charset="0"/>
            </a:rPr>
            <a:t>2</a:t>
          </a:r>
        </a:p>
      </dgm:t>
    </dgm:pt>
    <dgm:pt modelId="{90E334CF-A7DD-4940-A3DD-CEBC65FD5BEF}" type="parTrans" cxnId="{9ABBA03F-8BFD-4D63-80DF-A2DB3FC32345}">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62FCF918-E908-45C3-AD61-03CA1C69F03E}" type="sibTrans" cxnId="{9ABBA03F-8BFD-4D63-80DF-A2DB3FC32345}">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BA3A0EF8-2C07-446D-B7F0-9AE4ECE6D6C9}">
      <dgm:prSet phldrT="[Текст]" custT="1"/>
      <dgm:spPr>
        <a:solidFill>
          <a:schemeClr val="bg1">
            <a:lumMod val="75000"/>
          </a:schemeClr>
        </a:solidFill>
      </dgm:spPr>
      <dgm:t>
        <a:bodyPr/>
        <a:lstStyle/>
        <a:p>
          <a:pPr algn="l"/>
          <a:r>
            <a:rPr lang="ru-RU" sz="1400" dirty="0">
              <a:solidFill>
                <a:srgbClr val="002060"/>
              </a:solidFill>
              <a:latin typeface="Sitka Text" panose="02000505000000020004" pitchFamily="2" charset="0"/>
              <a:cs typeface="Arial" panose="020B0604020202020204" pitchFamily="34" charset="0"/>
            </a:rPr>
            <a:t>программы рабочих профессий (перечень программ составляется с учетом наличия вакансий в городе Алматы, в том числе для граждан пенсионного возраста других областей Казахстана. Алматинцы старшего поколения могут получить новую профессию и продолжить свою профессиональную деятельность).</a:t>
          </a:r>
        </a:p>
      </dgm:t>
    </dgm:pt>
    <dgm:pt modelId="{3E5ABEE1-5075-4748-9212-B5EE9D787372}" type="parTrans" cxnId="{EF3E6F82-965C-46CD-88FD-D770A45ED63A}">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BA847C5A-BBCD-4AA7-8B6A-B8D69D4691CB}" type="sibTrans" cxnId="{EF3E6F82-965C-46CD-88FD-D770A45ED63A}">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40B479A2-A062-4C02-91B3-263768594D00}">
      <dgm:prSet phldrT="[Текст]"/>
      <dgm:spPr/>
      <dgm:t>
        <a:bodyPr vert="vert"/>
        <a:lstStyle/>
        <a:p>
          <a:pPr algn="just"/>
          <a:r>
            <a:rPr lang="ru-RU" dirty="0">
              <a:latin typeface="Arial" panose="020B0604020202020204" pitchFamily="34" charset="0"/>
              <a:cs typeface="Arial" panose="020B0604020202020204" pitchFamily="34" charset="0"/>
            </a:rPr>
            <a:t>3</a:t>
          </a:r>
        </a:p>
      </dgm:t>
    </dgm:pt>
    <dgm:pt modelId="{96935D22-9650-4FB8-97D8-6C24D0F60F4C}" type="parTrans" cxnId="{CD049FFC-3651-4FC9-9D9B-8E738C43C993}">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D2C9335E-5C67-4367-BD6B-B2D4C3D3EC84}" type="sibTrans" cxnId="{CD049FFC-3651-4FC9-9D9B-8E738C43C993}">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08242912-DDEA-495F-8ED4-36230B58876F}">
      <dgm:prSet phldrT="[Текст]" custT="1"/>
      <dgm:spPr>
        <a:solidFill>
          <a:schemeClr val="bg1">
            <a:lumMod val="75000"/>
          </a:schemeClr>
        </a:solidFill>
      </dgm:spPr>
      <dgm:t>
        <a:bodyPr/>
        <a:lstStyle/>
        <a:p>
          <a:pPr algn="just"/>
          <a:r>
            <a:rPr lang="ru-RU" sz="1200" dirty="0">
              <a:solidFill>
                <a:srgbClr val="002060"/>
              </a:solidFill>
              <a:latin typeface="Sitka Text" panose="02000505000000020004" pitchFamily="2" charset="0"/>
              <a:cs typeface="Arial" panose="020B0604020202020204" pitchFamily="34" charset="0"/>
            </a:rPr>
            <a:t>программы профессиональной переподготовки. Выпускники этих программ могут начать новую профессиональную деятельность, пройдя профессиональную переподготовку по таким специальностям как «Домашнее обучение и воспитание (гувернерство)», «Основы тьюторской деятельности», «Педагог дистанционного образования», «Экскурсоведение», «Предпринимательская деятельность в малом и среднем бизнесе» и т.д</a:t>
          </a:r>
        </a:p>
      </dgm:t>
    </dgm:pt>
    <dgm:pt modelId="{02206BA5-EEDE-434E-8BB5-2FBCA05D5696}" type="parTrans" cxnId="{B48CD501-88FE-4AA4-915C-45F0557CFC3F}">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33F9DBCB-A36F-4373-86CE-A39D5D5423A9}" type="sibTrans" cxnId="{B48CD501-88FE-4AA4-915C-45F0557CFC3F}">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B45E741E-1FB2-4B66-AF14-E0460138203B}">
      <dgm:prSet phldrT="[Текст]"/>
      <dgm:spPr/>
      <dgm:t>
        <a:bodyPr vert="vert"/>
        <a:lstStyle/>
        <a:p>
          <a:pPr algn="just"/>
          <a:r>
            <a:rPr lang="ru-RU" dirty="0">
              <a:latin typeface="Arial" panose="020B0604020202020204" pitchFamily="34" charset="0"/>
              <a:cs typeface="Arial" panose="020B0604020202020204" pitchFamily="34" charset="0"/>
            </a:rPr>
            <a:t>1</a:t>
          </a:r>
        </a:p>
      </dgm:t>
    </dgm:pt>
    <dgm:pt modelId="{C415833A-4792-4CE6-9189-0D0511910BA0}" type="sibTrans" cxnId="{8E81ACB5-3904-40A5-8941-5AD7224CC07A}">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BEE48331-4AE2-428A-961E-19C3D1AB3B87}" type="parTrans" cxnId="{8E81ACB5-3904-40A5-8941-5AD7224CC07A}">
      <dgm:prSet/>
      <dgm:spPr/>
      <dgm:t>
        <a:bodyPr/>
        <a:lstStyle/>
        <a:p>
          <a:pPr algn="just"/>
          <a:endParaRPr lang="ru-RU">
            <a:solidFill>
              <a:schemeClr val="tx1"/>
            </a:solidFill>
            <a:latin typeface="Arial" panose="020B0604020202020204" pitchFamily="34" charset="0"/>
            <a:cs typeface="Arial" panose="020B0604020202020204" pitchFamily="34" charset="0"/>
          </a:endParaRPr>
        </a:p>
      </dgm:t>
    </dgm:pt>
    <dgm:pt modelId="{3E876A7D-8867-4F2F-B1B9-F67656248145}">
      <dgm:prSet phldrT="[Текст]" custT="1"/>
      <dgm:spPr>
        <a:solidFill>
          <a:schemeClr val="bg1">
            <a:lumMod val="75000"/>
          </a:schemeClr>
        </a:solidFill>
      </dgm:spPr>
      <dgm:t>
        <a:bodyPr anchor="t"/>
        <a:lstStyle/>
        <a:p>
          <a:pPr algn="l"/>
          <a:endParaRPr lang="ru-RU" sz="1100" dirty="0">
            <a:latin typeface="Sitka Text" panose="02000505000000020004" pitchFamily="2" charset="0"/>
            <a:cs typeface="Arial" panose="020B0604020202020204" pitchFamily="34" charset="0"/>
          </a:endParaRPr>
        </a:p>
      </dgm:t>
    </dgm:pt>
    <dgm:pt modelId="{36559889-A39D-49BF-933C-DB58B202AF2B}" type="parTrans" cxnId="{EB05A745-3ADE-4667-BED9-642A3D7A382B}">
      <dgm:prSet/>
      <dgm:spPr/>
      <dgm:t>
        <a:bodyPr/>
        <a:lstStyle/>
        <a:p>
          <a:endParaRPr lang="ru-RU"/>
        </a:p>
      </dgm:t>
    </dgm:pt>
    <dgm:pt modelId="{AF70F766-B792-47D2-B476-64039E715F1E}" type="sibTrans" cxnId="{EB05A745-3ADE-4667-BED9-642A3D7A382B}">
      <dgm:prSet/>
      <dgm:spPr/>
      <dgm:t>
        <a:bodyPr/>
        <a:lstStyle/>
        <a:p>
          <a:endParaRPr lang="ru-RU"/>
        </a:p>
      </dgm:t>
    </dgm:pt>
    <dgm:pt modelId="{61410778-8341-4956-B006-A37ABDA10FA0}">
      <dgm:prSet phldrT="[Текст]" custT="1"/>
      <dgm:spPr>
        <a:solidFill>
          <a:schemeClr val="bg1">
            <a:lumMod val="75000"/>
          </a:schemeClr>
        </a:solidFill>
      </dgm:spPr>
      <dgm:t>
        <a:bodyPr anchor="t"/>
        <a:lstStyle/>
        <a:p>
          <a:pPr algn="l"/>
          <a:endParaRPr lang="ru-RU" sz="1100" dirty="0">
            <a:latin typeface="Sitka Text" panose="02000505000000020004" pitchFamily="2" charset="0"/>
            <a:cs typeface="Arial" panose="020B0604020202020204" pitchFamily="34" charset="0"/>
          </a:endParaRPr>
        </a:p>
      </dgm:t>
    </dgm:pt>
    <dgm:pt modelId="{F5D62C65-D818-4716-9A87-FE3C995CD3FF}" type="parTrans" cxnId="{E67A4C7D-5EDC-46EB-ADF3-9A806A537E13}">
      <dgm:prSet/>
      <dgm:spPr/>
      <dgm:t>
        <a:bodyPr/>
        <a:lstStyle/>
        <a:p>
          <a:endParaRPr lang="ru-RU"/>
        </a:p>
      </dgm:t>
    </dgm:pt>
    <dgm:pt modelId="{550EC6A6-542B-499B-BDBC-283A4B505011}" type="sibTrans" cxnId="{E67A4C7D-5EDC-46EB-ADF3-9A806A537E13}">
      <dgm:prSet/>
      <dgm:spPr/>
      <dgm:t>
        <a:bodyPr/>
        <a:lstStyle/>
        <a:p>
          <a:endParaRPr lang="ru-RU"/>
        </a:p>
      </dgm:t>
    </dgm:pt>
    <dgm:pt modelId="{0DA0E613-7A01-417F-8EA6-A43C272EA9A6}">
      <dgm:prSet phldrT="[Текст]" custT="1"/>
      <dgm:spPr>
        <a:solidFill>
          <a:schemeClr val="bg1">
            <a:lumMod val="75000"/>
          </a:schemeClr>
        </a:solidFill>
      </dgm:spPr>
      <dgm:t>
        <a:bodyPr anchor="t"/>
        <a:lstStyle/>
        <a:p>
          <a:pPr algn="l"/>
          <a:endParaRPr lang="ru-RU" sz="1100" dirty="0">
            <a:latin typeface="Sitka Text" panose="02000505000000020004" pitchFamily="2" charset="0"/>
            <a:cs typeface="Arial" panose="020B0604020202020204" pitchFamily="34" charset="0"/>
          </a:endParaRPr>
        </a:p>
      </dgm:t>
    </dgm:pt>
    <dgm:pt modelId="{9C7A5B1E-F4EB-4EC6-83EE-0F34E4869E94}" type="parTrans" cxnId="{5994DFA4-BEAE-4308-89B1-234B9F0A6635}">
      <dgm:prSet/>
      <dgm:spPr/>
      <dgm:t>
        <a:bodyPr/>
        <a:lstStyle/>
        <a:p>
          <a:endParaRPr lang="ru-RU"/>
        </a:p>
      </dgm:t>
    </dgm:pt>
    <dgm:pt modelId="{E02AD569-E93D-469A-8DF5-3F4BB79168F9}" type="sibTrans" cxnId="{5994DFA4-BEAE-4308-89B1-234B9F0A6635}">
      <dgm:prSet/>
      <dgm:spPr/>
      <dgm:t>
        <a:bodyPr/>
        <a:lstStyle/>
        <a:p>
          <a:endParaRPr lang="ru-RU"/>
        </a:p>
      </dgm:t>
    </dgm:pt>
    <dgm:pt modelId="{2AD98FDF-5501-4F87-AEF1-8487037376AB}">
      <dgm:prSet phldrT="[Текст]" custT="1"/>
      <dgm:spPr>
        <a:solidFill>
          <a:schemeClr val="bg1">
            <a:lumMod val="75000"/>
          </a:schemeClr>
        </a:solidFill>
      </dgm:spPr>
      <dgm:t>
        <a:bodyPr/>
        <a:lstStyle/>
        <a:p>
          <a:pPr algn="l"/>
          <a:endParaRPr lang="ru-RU" sz="1200" dirty="0">
            <a:latin typeface="Sitka Text" panose="02000505000000020004" pitchFamily="2" charset="0"/>
            <a:cs typeface="Arial" panose="020B0604020202020204" pitchFamily="34" charset="0"/>
          </a:endParaRPr>
        </a:p>
      </dgm:t>
    </dgm:pt>
    <dgm:pt modelId="{E4B2B4EE-D1DC-40AE-8BB5-BAB0CC9C152E}" type="parTrans" cxnId="{0DF19CBA-27D2-4673-BB17-DCEBDEBC7C56}">
      <dgm:prSet/>
      <dgm:spPr/>
      <dgm:t>
        <a:bodyPr/>
        <a:lstStyle/>
        <a:p>
          <a:endParaRPr lang="ru-RU"/>
        </a:p>
      </dgm:t>
    </dgm:pt>
    <dgm:pt modelId="{8E2EA67E-9F33-4156-99D1-497F9888E57D}" type="sibTrans" cxnId="{0DF19CBA-27D2-4673-BB17-DCEBDEBC7C56}">
      <dgm:prSet/>
      <dgm:spPr/>
      <dgm:t>
        <a:bodyPr/>
        <a:lstStyle/>
        <a:p>
          <a:endParaRPr lang="ru-RU"/>
        </a:p>
      </dgm:t>
    </dgm:pt>
    <dgm:pt modelId="{2E57AFA9-20B8-47D1-A7BF-9AA16F30BE23}">
      <dgm:prSet phldrT="[Текст]" custT="1"/>
      <dgm:spPr>
        <a:solidFill>
          <a:schemeClr val="bg1">
            <a:lumMod val="75000"/>
          </a:schemeClr>
        </a:solidFill>
      </dgm:spPr>
      <dgm:t>
        <a:bodyPr/>
        <a:lstStyle/>
        <a:p>
          <a:pPr algn="l"/>
          <a:endParaRPr lang="ru-RU" sz="1200" dirty="0">
            <a:latin typeface="Sitka Text" panose="02000505000000020004" pitchFamily="2" charset="0"/>
            <a:cs typeface="Arial" panose="020B0604020202020204" pitchFamily="34" charset="0"/>
          </a:endParaRPr>
        </a:p>
      </dgm:t>
    </dgm:pt>
    <dgm:pt modelId="{A5CA2C90-76EE-4B9D-892F-20D21699E761}" type="parTrans" cxnId="{4E719784-5009-4E02-9720-312CA5262970}">
      <dgm:prSet/>
      <dgm:spPr/>
      <dgm:t>
        <a:bodyPr/>
        <a:lstStyle/>
        <a:p>
          <a:endParaRPr lang="ru-RU"/>
        </a:p>
      </dgm:t>
    </dgm:pt>
    <dgm:pt modelId="{F17FE217-DB67-4383-9356-584D4AF75E64}" type="sibTrans" cxnId="{4E719784-5009-4E02-9720-312CA5262970}">
      <dgm:prSet/>
      <dgm:spPr/>
      <dgm:t>
        <a:bodyPr/>
        <a:lstStyle/>
        <a:p>
          <a:endParaRPr lang="ru-RU"/>
        </a:p>
      </dgm:t>
    </dgm:pt>
    <dgm:pt modelId="{587A6F79-1D41-4363-A170-8386867CD814}" type="pres">
      <dgm:prSet presAssocID="{6BA46065-30DB-433E-8816-21D5C08E7786}" presName="linearFlow" presStyleCnt="0">
        <dgm:presLayoutVars>
          <dgm:dir/>
          <dgm:animLvl val="lvl"/>
          <dgm:resizeHandles/>
        </dgm:presLayoutVars>
      </dgm:prSet>
      <dgm:spPr/>
    </dgm:pt>
    <dgm:pt modelId="{D4F78B06-A67B-4BD8-971D-EB43D6BB526A}" type="pres">
      <dgm:prSet presAssocID="{B45E741E-1FB2-4B66-AF14-E0460138203B}" presName="compositeNode" presStyleCnt="0">
        <dgm:presLayoutVars>
          <dgm:bulletEnabled val="1"/>
        </dgm:presLayoutVars>
      </dgm:prSet>
      <dgm:spPr/>
    </dgm:pt>
    <dgm:pt modelId="{C7BEB7DC-A41F-4141-B52C-5DB9D6DBC581}" type="pres">
      <dgm:prSet presAssocID="{B45E741E-1FB2-4B66-AF14-E0460138203B}" presName="image" presStyleLbl="fgImgPlace1" presStyleIdx="0" presStyleCnt="3" custScaleX="112208" custScaleY="72016"/>
      <dgm:spPr>
        <a:blipFill rotWithShape="1">
          <a:blip xmlns:r="http://schemas.openxmlformats.org/officeDocument/2006/relationships" r:embed="rId1"/>
          <a:stretch>
            <a:fillRect/>
          </a:stretch>
        </a:blipFill>
      </dgm:spPr>
    </dgm:pt>
    <dgm:pt modelId="{0ECD8D21-83A4-423E-BDC7-F1784BE4D93E}" type="pres">
      <dgm:prSet presAssocID="{B45E741E-1FB2-4B66-AF14-E0460138203B}" presName="childNode" presStyleLbl="node1" presStyleIdx="0" presStyleCnt="3">
        <dgm:presLayoutVars>
          <dgm:bulletEnabled val="1"/>
        </dgm:presLayoutVars>
      </dgm:prSet>
      <dgm:spPr/>
    </dgm:pt>
    <dgm:pt modelId="{136373F3-40C1-4F61-8CB4-436A670BE3E9}" type="pres">
      <dgm:prSet presAssocID="{B45E741E-1FB2-4B66-AF14-E0460138203B}" presName="parentNode" presStyleLbl="revTx" presStyleIdx="0" presStyleCnt="3">
        <dgm:presLayoutVars>
          <dgm:chMax val="0"/>
          <dgm:bulletEnabled val="1"/>
        </dgm:presLayoutVars>
      </dgm:prSet>
      <dgm:spPr/>
    </dgm:pt>
    <dgm:pt modelId="{72CC2D05-04CF-4CB2-9CB7-BF5FB40AC026}" type="pres">
      <dgm:prSet presAssocID="{C415833A-4792-4CE6-9189-0D0511910BA0}" presName="sibTrans" presStyleCnt="0"/>
      <dgm:spPr/>
    </dgm:pt>
    <dgm:pt modelId="{AE4A66C2-10B6-48A6-82FC-2E2A5C964D3F}" type="pres">
      <dgm:prSet presAssocID="{79A5BFEA-B6DC-4C66-9794-A10D9E931261}" presName="compositeNode" presStyleCnt="0">
        <dgm:presLayoutVars>
          <dgm:bulletEnabled val="1"/>
        </dgm:presLayoutVars>
      </dgm:prSet>
      <dgm:spPr/>
    </dgm:pt>
    <dgm:pt modelId="{9C558621-695D-40BE-B96A-D3756D7B6A24}" type="pres">
      <dgm:prSet presAssocID="{79A5BFEA-B6DC-4C66-9794-A10D9E931261}" presName="image" presStyleLbl="fgImgPlace1" presStyleIdx="1" presStyleCnt="3" custScaleX="109655" custScaleY="68821"/>
      <dgm:spPr>
        <a:blipFill rotWithShape="1">
          <a:blip xmlns:r="http://schemas.openxmlformats.org/officeDocument/2006/relationships" r:embed="rId1"/>
          <a:stretch>
            <a:fillRect/>
          </a:stretch>
        </a:blipFill>
      </dgm:spPr>
    </dgm:pt>
    <dgm:pt modelId="{7942E80F-3CC5-498F-BB8F-D8375DD69301}" type="pres">
      <dgm:prSet presAssocID="{79A5BFEA-B6DC-4C66-9794-A10D9E931261}" presName="childNode" presStyleLbl="node1" presStyleIdx="1" presStyleCnt="3">
        <dgm:presLayoutVars>
          <dgm:bulletEnabled val="1"/>
        </dgm:presLayoutVars>
      </dgm:prSet>
      <dgm:spPr/>
    </dgm:pt>
    <dgm:pt modelId="{F637B8CC-44CD-4F66-BEC7-3DB8AD5BB9AA}" type="pres">
      <dgm:prSet presAssocID="{79A5BFEA-B6DC-4C66-9794-A10D9E931261}" presName="parentNode" presStyleLbl="revTx" presStyleIdx="1" presStyleCnt="3">
        <dgm:presLayoutVars>
          <dgm:chMax val="0"/>
          <dgm:bulletEnabled val="1"/>
        </dgm:presLayoutVars>
      </dgm:prSet>
      <dgm:spPr/>
    </dgm:pt>
    <dgm:pt modelId="{6A38D256-6EB3-4B9B-ADDA-95729D015164}" type="pres">
      <dgm:prSet presAssocID="{62FCF918-E908-45C3-AD61-03CA1C69F03E}" presName="sibTrans" presStyleCnt="0"/>
      <dgm:spPr/>
    </dgm:pt>
    <dgm:pt modelId="{A7E263ED-0FC2-4073-8AF4-184E2C3453E8}" type="pres">
      <dgm:prSet presAssocID="{40B479A2-A062-4C02-91B3-263768594D00}" presName="compositeNode" presStyleCnt="0">
        <dgm:presLayoutVars>
          <dgm:bulletEnabled val="1"/>
        </dgm:presLayoutVars>
      </dgm:prSet>
      <dgm:spPr/>
    </dgm:pt>
    <dgm:pt modelId="{332BF01B-F119-4AFB-950B-E2400A40DDC7}" type="pres">
      <dgm:prSet presAssocID="{40B479A2-A062-4C02-91B3-263768594D00}" presName="image" presStyleLbl="fgImgPlace1" presStyleIdx="2" presStyleCnt="3" custScaleX="107589" custScaleY="71864"/>
      <dgm:spPr>
        <a:blipFill rotWithShape="1">
          <a:blip xmlns:r="http://schemas.openxmlformats.org/officeDocument/2006/relationships" r:embed="rId1"/>
          <a:stretch>
            <a:fillRect/>
          </a:stretch>
        </a:blipFill>
      </dgm:spPr>
    </dgm:pt>
    <dgm:pt modelId="{938B2AC7-DF6E-4E39-96EF-3C54495CFC8F}" type="pres">
      <dgm:prSet presAssocID="{40B479A2-A062-4C02-91B3-263768594D00}" presName="childNode" presStyleLbl="node1" presStyleIdx="2" presStyleCnt="3">
        <dgm:presLayoutVars>
          <dgm:bulletEnabled val="1"/>
        </dgm:presLayoutVars>
      </dgm:prSet>
      <dgm:spPr/>
    </dgm:pt>
    <dgm:pt modelId="{3E3A885B-C063-421B-9238-B9ADA6AFDC80}" type="pres">
      <dgm:prSet presAssocID="{40B479A2-A062-4C02-91B3-263768594D00}" presName="parentNode" presStyleLbl="revTx" presStyleIdx="2" presStyleCnt="3">
        <dgm:presLayoutVars>
          <dgm:chMax val="0"/>
          <dgm:bulletEnabled val="1"/>
        </dgm:presLayoutVars>
      </dgm:prSet>
      <dgm:spPr/>
    </dgm:pt>
  </dgm:ptLst>
  <dgm:cxnLst>
    <dgm:cxn modelId="{B48CD501-88FE-4AA4-915C-45F0557CFC3F}" srcId="{40B479A2-A062-4C02-91B3-263768594D00}" destId="{08242912-DDEA-495F-8ED4-36230B58876F}" srcOrd="0" destOrd="0" parTransId="{02206BA5-EEDE-434E-8BB5-2FBCA05D5696}" sibTransId="{33F9DBCB-A36F-4373-86CE-A39D5D5423A9}"/>
    <dgm:cxn modelId="{9022EC08-7072-41CF-A962-1DA8BBEAD8F4}" type="presOf" srcId="{2E57AFA9-20B8-47D1-A7BF-9AA16F30BE23}" destId="{7942E80F-3CC5-498F-BB8F-D8375DD69301}" srcOrd="0" destOrd="1" presId="urn:microsoft.com/office/officeart/2005/8/layout/hList2"/>
    <dgm:cxn modelId="{3906420B-4FF1-4657-B148-4D4DFF08FE86}" type="presOf" srcId="{3E876A7D-8867-4F2F-B1B9-F67656248145}" destId="{0ECD8D21-83A4-423E-BDC7-F1784BE4D93E}" srcOrd="0" destOrd="0" presId="urn:microsoft.com/office/officeart/2005/8/layout/hList2"/>
    <dgm:cxn modelId="{9A632727-7EF1-4AC0-A812-E20ED48AE620}" type="presOf" srcId="{FD2B37EE-2AAC-49B1-B9E1-7AB1DC706ADA}" destId="{0ECD8D21-83A4-423E-BDC7-F1784BE4D93E}" srcOrd="0" destOrd="3" presId="urn:microsoft.com/office/officeart/2005/8/layout/hList2"/>
    <dgm:cxn modelId="{5AD4532E-9035-431F-A209-ACF30E210F64}" srcId="{B45E741E-1FB2-4B66-AF14-E0460138203B}" destId="{FD2B37EE-2AAC-49B1-B9E1-7AB1DC706ADA}" srcOrd="3" destOrd="0" parTransId="{49AB6E2F-9A8D-474B-ADE3-ECC2B43A04B0}" sibTransId="{6A1C4160-E64A-4366-8818-C797B28E040B}"/>
    <dgm:cxn modelId="{60692E3E-DF3B-4692-A492-1E539B311312}" type="presOf" srcId="{B45E741E-1FB2-4B66-AF14-E0460138203B}" destId="{136373F3-40C1-4F61-8CB4-436A670BE3E9}" srcOrd="0" destOrd="0" presId="urn:microsoft.com/office/officeart/2005/8/layout/hList2"/>
    <dgm:cxn modelId="{9ABBA03F-8BFD-4D63-80DF-A2DB3FC32345}" srcId="{6BA46065-30DB-433E-8816-21D5C08E7786}" destId="{79A5BFEA-B6DC-4C66-9794-A10D9E931261}" srcOrd="1" destOrd="0" parTransId="{90E334CF-A7DD-4940-A3DD-CEBC65FD5BEF}" sibTransId="{62FCF918-E908-45C3-AD61-03CA1C69F03E}"/>
    <dgm:cxn modelId="{78E40043-F631-4AB6-BBEF-33B73FC7FFE6}" type="presOf" srcId="{08242912-DDEA-495F-8ED4-36230B58876F}" destId="{938B2AC7-DF6E-4E39-96EF-3C54495CFC8F}" srcOrd="0" destOrd="0" presId="urn:microsoft.com/office/officeart/2005/8/layout/hList2"/>
    <dgm:cxn modelId="{8D128143-F75A-4E53-A954-931463E5A44B}" type="presOf" srcId="{0DA0E613-7A01-417F-8EA6-A43C272EA9A6}" destId="{0ECD8D21-83A4-423E-BDC7-F1784BE4D93E}" srcOrd="0" destOrd="2" presId="urn:microsoft.com/office/officeart/2005/8/layout/hList2"/>
    <dgm:cxn modelId="{EB05A745-3ADE-4667-BED9-642A3D7A382B}" srcId="{B45E741E-1FB2-4B66-AF14-E0460138203B}" destId="{3E876A7D-8867-4F2F-B1B9-F67656248145}" srcOrd="0" destOrd="0" parTransId="{36559889-A39D-49BF-933C-DB58B202AF2B}" sibTransId="{AF70F766-B792-47D2-B476-64039E715F1E}"/>
    <dgm:cxn modelId="{7A19C051-FBEC-4777-9122-03F2FEE2F5CA}" type="presOf" srcId="{79A5BFEA-B6DC-4C66-9794-A10D9E931261}" destId="{F637B8CC-44CD-4F66-BEC7-3DB8AD5BB9AA}" srcOrd="0" destOrd="0" presId="urn:microsoft.com/office/officeart/2005/8/layout/hList2"/>
    <dgm:cxn modelId="{E67A4C7D-5EDC-46EB-ADF3-9A806A537E13}" srcId="{B45E741E-1FB2-4B66-AF14-E0460138203B}" destId="{61410778-8341-4956-B006-A37ABDA10FA0}" srcOrd="1" destOrd="0" parTransId="{F5D62C65-D818-4716-9A87-FE3C995CD3FF}" sibTransId="{550EC6A6-542B-499B-BDBC-283A4B505011}"/>
    <dgm:cxn modelId="{EF3E6F82-965C-46CD-88FD-D770A45ED63A}" srcId="{79A5BFEA-B6DC-4C66-9794-A10D9E931261}" destId="{BA3A0EF8-2C07-446D-B7F0-9AE4ECE6D6C9}" srcOrd="2" destOrd="0" parTransId="{3E5ABEE1-5075-4748-9212-B5EE9D787372}" sibTransId="{BA847C5A-BBCD-4AA7-8B6A-B8D69D4691CB}"/>
    <dgm:cxn modelId="{4E719784-5009-4E02-9720-312CA5262970}" srcId="{79A5BFEA-B6DC-4C66-9794-A10D9E931261}" destId="{2E57AFA9-20B8-47D1-A7BF-9AA16F30BE23}" srcOrd="1" destOrd="0" parTransId="{A5CA2C90-76EE-4B9D-892F-20D21699E761}" sibTransId="{F17FE217-DB67-4383-9356-584D4AF75E64}"/>
    <dgm:cxn modelId="{0B8F948B-A213-4071-825B-0CBC920FE7AC}" type="presOf" srcId="{40B479A2-A062-4C02-91B3-263768594D00}" destId="{3E3A885B-C063-421B-9238-B9ADA6AFDC80}" srcOrd="0" destOrd="0" presId="urn:microsoft.com/office/officeart/2005/8/layout/hList2"/>
    <dgm:cxn modelId="{0B69679D-F478-419F-A306-949C852112E5}" type="presOf" srcId="{6BA46065-30DB-433E-8816-21D5C08E7786}" destId="{587A6F79-1D41-4363-A170-8386867CD814}" srcOrd="0" destOrd="0" presId="urn:microsoft.com/office/officeart/2005/8/layout/hList2"/>
    <dgm:cxn modelId="{5994DFA4-BEAE-4308-89B1-234B9F0A6635}" srcId="{B45E741E-1FB2-4B66-AF14-E0460138203B}" destId="{0DA0E613-7A01-417F-8EA6-A43C272EA9A6}" srcOrd="2" destOrd="0" parTransId="{9C7A5B1E-F4EB-4EC6-83EE-0F34E4869E94}" sibTransId="{E02AD569-E93D-469A-8DF5-3F4BB79168F9}"/>
    <dgm:cxn modelId="{8E81ACB5-3904-40A5-8941-5AD7224CC07A}" srcId="{6BA46065-30DB-433E-8816-21D5C08E7786}" destId="{B45E741E-1FB2-4B66-AF14-E0460138203B}" srcOrd="0" destOrd="0" parTransId="{BEE48331-4AE2-428A-961E-19C3D1AB3B87}" sibTransId="{C415833A-4792-4CE6-9189-0D0511910BA0}"/>
    <dgm:cxn modelId="{0DF19CBA-27D2-4673-BB17-DCEBDEBC7C56}" srcId="{79A5BFEA-B6DC-4C66-9794-A10D9E931261}" destId="{2AD98FDF-5501-4F87-AEF1-8487037376AB}" srcOrd="0" destOrd="0" parTransId="{E4B2B4EE-D1DC-40AE-8BB5-BAB0CC9C152E}" sibTransId="{8E2EA67E-9F33-4156-99D1-497F9888E57D}"/>
    <dgm:cxn modelId="{FB75B6C3-AABB-4F25-95E5-CE0CBC008068}" type="presOf" srcId="{2AD98FDF-5501-4F87-AEF1-8487037376AB}" destId="{7942E80F-3CC5-498F-BB8F-D8375DD69301}" srcOrd="0" destOrd="0" presId="urn:microsoft.com/office/officeart/2005/8/layout/hList2"/>
    <dgm:cxn modelId="{FAD742D1-D034-4E79-AD93-E570B827F051}" type="presOf" srcId="{BA3A0EF8-2C07-446D-B7F0-9AE4ECE6D6C9}" destId="{7942E80F-3CC5-498F-BB8F-D8375DD69301}" srcOrd="0" destOrd="2" presId="urn:microsoft.com/office/officeart/2005/8/layout/hList2"/>
    <dgm:cxn modelId="{D32CEDE6-57A3-4DC0-AD74-2BF1BE662CD9}" type="presOf" srcId="{61410778-8341-4956-B006-A37ABDA10FA0}" destId="{0ECD8D21-83A4-423E-BDC7-F1784BE4D93E}" srcOrd="0" destOrd="1" presId="urn:microsoft.com/office/officeart/2005/8/layout/hList2"/>
    <dgm:cxn modelId="{CD049FFC-3651-4FC9-9D9B-8E738C43C993}" srcId="{6BA46065-30DB-433E-8816-21D5C08E7786}" destId="{40B479A2-A062-4C02-91B3-263768594D00}" srcOrd="2" destOrd="0" parTransId="{96935D22-9650-4FB8-97D8-6C24D0F60F4C}" sibTransId="{D2C9335E-5C67-4367-BD6B-B2D4C3D3EC84}"/>
    <dgm:cxn modelId="{324B1891-1B3A-4E28-8769-BCAEDB2B6CD5}" type="presParOf" srcId="{587A6F79-1D41-4363-A170-8386867CD814}" destId="{D4F78B06-A67B-4BD8-971D-EB43D6BB526A}" srcOrd="0" destOrd="0" presId="urn:microsoft.com/office/officeart/2005/8/layout/hList2"/>
    <dgm:cxn modelId="{5E58AF23-2B45-42BF-8D77-821A5CDCAB5D}" type="presParOf" srcId="{D4F78B06-A67B-4BD8-971D-EB43D6BB526A}" destId="{C7BEB7DC-A41F-4141-B52C-5DB9D6DBC581}" srcOrd="0" destOrd="0" presId="urn:microsoft.com/office/officeart/2005/8/layout/hList2"/>
    <dgm:cxn modelId="{38646594-7019-419F-B8B2-F5CF60FD79F8}" type="presParOf" srcId="{D4F78B06-A67B-4BD8-971D-EB43D6BB526A}" destId="{0ECD8D21-83A4-423E-BDC7-F1784BE4D93E}" srcOrd="1" destOrd="0" presId="urn:microsoft.com/office/officeart/2005/8/layout/hList2"/>
    <dgm:cxn modelId="{5262F3F3-CF7D-453E-9971-A975C7DA3242}" type="presParOf" srcId="{D4F78B06-A67B-4BD8-971D-EB43D6BB526A}" destId="{136373F3-40C1-4F61-8CB4-436A670BE3E9}" srcOrd="2" destOrd="0" presId="urn:microsoft.com/office/officeart/2005/8/layout/hList2"/>
    <dgm:cxn modelId="{4FFD56A2-AE70-4229-84E6-568D2C27C760}" type="presParOf" srcId="{587A6F79-1D41-4363-A170-8386867CD814}" destId="{72CC2D05-04CF-4CB2-9CB7-BF5FB40AC026}" srcOrd="1" destOrd="0" presId="urn:microsoft.com/office/officeart/2005/8/layout/hList2"/>
    <dgm:cxn modelId="{106238D5-D59B-485E-9482-E98597DEC2C5}" type="presParOf" srcId="{587A6F79-1D41-4363-A170-8386867CD814}" destId="{AE4A66C2-10B6-48A6-82FC-2E2A5C964D3F}" srcOrd="2" destOrd="0" presId="urn:microsoft.com/office/officeart/2005/8/layout/hList2"/>
    <dgm:cxn modelId="{296F6C94-6357-4B11-8EE8-4E809758C1CD}" type="presParOf" srcId="{AE4A66C2-10B6-48A6-82FC-2E2A5C964D3F}" destId="{9C558621-695D-40BE-B96A-D3756D7B6A24}" srcOrd="0" destOrd="0" presId="urn:microsoft.com/office/officeart/2005/8/layout/hList2"/>
    <dgm:cxn modelId="{F1EFC946-C16E-4897-86DE-FD01267BA23A}" type="presParOf" srcId="{AE4A66C2-10B6-48A6-82FC-2E2A5C964D3F}" destId="{7942E80F-3CC5-498F-BB8F-D8375DD69301}" srcOrd="1" destOrd="0" presId="urn:microsoft.com/office/officeart/2005/8/layout/hList2"/>
    <dgm:cxn modelId="{FCC8C791-EE70-4F8B-BBCE-D853707EDCD6}" type="presParOf" srcId="{AE4A66C2-10B6-48A6-82FC-2E2A5C964D3F}" destId="{F637B8CC-44CD-4F66-BEC7-3DB8AD5BB9AA}" srcOrd="2" destOrd="0" presId="urn:microsoft.com/office/officeart/2005/8/layout/hList2"/>
    <dgm:cxn modelId="{AD959E96-7AAB-4422-98FC-7124B513F8B7}" type="presParOf" srcId="{587A6F79-1D41-4363-A170-8386867CD814}" destId="{6A38D256-6EB3-4B9B-ADDA-95729D015164}" srcOrd="3" destOrd="0" presId="urn:microsoft.com/office/officeart/2005/8/layout/hList2"/>
    <dgm:cxn modelId="{FB170258-3F7F-4DA0-9263-E0B12D5E93E8}" type="presParOf" srcId="{587A6F79-1D41-4363-A170-8386867CD814}" destId="{A7E263ED-0FC2-4073-8AF4-184E2C3453E8}" srcOrd="4" destOrd="0" presId="urn:microsoft.com/office/officeart/2005/8/layout/hList2"/>
    <dgm:cxn modelId="{57ED12AC-895E-4BA7-B394-9E5B8B457DD0}" type="presParOf" srcId="{A7E263ED-0FC2-4073-8AF4-184E2C3453E8}" destId="{332BF01B-F119-4AFB-950B-E2400A40DDC7}" srcOrd="0" destOrd="0" presId="urn:microsoft.com/office/officeart/2005/8/layout/hList2"/>
    <dgm:cxn modelId="{9D8FC1DE-78A2-4788-B69B-3443622FFA43}" type="presParOf" srcId="{A7E263ED-0FC2-4073-8AF4-184E2C3453E8}" destId="{938B2AC7-DF6E-4E39-96EF-3C54495CFC8F}" srcOrd="1" destOrd="0" presId="urn:microsoft.com/office/officeart/2005/8/layout/hList2"/>
    <dgm:cxn modelId="{98F7E0A9-5E59-4BA4-9997-6BD027B73444}" type="presParOf" srcId="{A7E263ED-0FC2-4073-8AF4-184E2C3453E8}" destId="{3E3A885B-C063-421B-9238-B9ADA6AFDC8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3AEC4-0753-4EC4-8C89-72ABE1A053B8}">
      <dsp:nvSpPr>
        <dsp:cNvPr id="0" name=""/>
        <dsp:cNvSpPr/>
      </dsp:nvSpPr>
      <dsp:spPr>
        <a:xfrm rot="5400000">
          <a:off x="6093319" y="-2380552"/>
          <a:ext cx="1757508" cy="6561952"/>
        </a:xfrm>
        <a:prstGeom prst="round2SameRect">
          <a:avLst/>
        </a:prstGeom>
        <a:no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повышение качества жизни и социальной активности граждан старшего поколения в цифровом обществе;</a:t>
          </a: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укрепление физического и душевного здоровья.</a:t>
          </a:r>
        </a:p>
      </dsp:txBody>
      <dsp:txXfrm rot="-5400000">
        <a:off x="3691097" y="107464"/>
        <a:ext cx="6476158" cy="1585920"/>
      </dsp:txXfrm>
    </dsp:sp>
    <dsp:sp modelId="{747DA7A4-2E69-411D-8E00-92C3541DD1C2}">
      <dsp:nvSpPr>
        <dsp:cNvPr id="0" name=""/>
        <dsp:cNvSpPr/>
      </dsp:nvSpPr>
      <dsp:spPr>
        <a:xfrm>
          <a:off x="0" y="504355"/>
          <a:ext cx="3691098" cy="827313"/>
        </a:xfrm>
        <a:prstGeom prst="roundRect">
          <a:avLst/>
        </a:prstGeom>
        <a:no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ru-RU" sz="3200" b="1" kern="1200" dirty="0">
              <a:latin typeface="Sitka Text" panose="02000505000000020004" pitchFamily="2" charset="0"/>
              <a:cs typeface="Arial" panose="020B0604020202020204" pitchFamily="34" charset="0"/>
            </a:rPr>
            <a:t>Цели проекта:</a:t>
          </a:r>
        </a:p>
      </dsp:txBody>
      <dsp:txXfrm>
        <a:off x="40386" y="544741"/>
        <a:ext cx="3610326" cy="746541"/>
      </dsp:txXfrm>
    </dsp:sp>
    <dsp:sp modelId="{1B0E1E7D-2E34-4D68-89A2-E69A8854FB6E}">
      <dsp:nvSpPr>
        <dsp:cNvPr id="0" name=""/>
        <dsp:cNvSpPr/>
      </dsp:nvSpPr>
      <dsp:spPr>
        <a:xfrm rot="5400000">
          <a:off x="5654157" y="49387"/>
          <a:ext cx="2635833" cy="6561952"/>
        </a:xfrm>
        <a:prstGeom prst="round2SameRect">
          <a:avLst/>
        </a:prstGeom>
        <a:noFill/>
        <a:ln w="34925" cap="flat" cmpd="sng" algn="in">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создание благоприятных условий для успешной адаптации пожилых людей в современной жизни в цифровом обществе, для самообразования и самосовершенствования; </a:t>
          </a:r>
          <a:endParaRPr lang="ru-RU" sz="1200" kern="1200" dirty="0">
            <a:latin typeface="Sitka Text" panose="02000505000000020004" pitchFamily="2" charset="0"/>
            <a:cs typeface="Arial" panose="020B0604020202020204" pitchFamily="34" charset="0"/>
          </a:endParaRP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формирование и развитие среды общения;</a:t>
          </a: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активизация творческого потенциала и сохранение позитивного отношения к жизни;</a:t>
          </a: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пропаганда здорового образа жизни, повышение уровня физической активности;</a:t>
          </a: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повышение уровня коммуникативных навыков пожилых людей;  снижение социально-психологической напряженности в семьях с пожилыми людьми;</a:t>
          </a: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содействие пожилым людям в овладении современными техническими средствами и информационными технологиями;</a:t>
          </a:r>
        </a:p>
        <a:p>
          <a:pPr marL="114300" lvl="1" indent="-114300" algn="just" defTabSz="622300">
            <a:lnSpc>
              <a:spcPct val="90000"/>
            </a:lnSpc>
            <a:spcBef>
              <a:spcPct val="0"/>
            </a:spcBef>
            <a:spcAft>
              <a:spcPct val="15000"/>
            </a:spcAft>
            <a:buChar char="•"/>
          </a:pPr>
          <a:r>
            <a:rPr lang="ru-RU" sz="1400" kern="1200" dirty="0">
              <a:latin typeface="Sitka Text" panose="02000505000000020004" pitchFamily="2" charset="0"/>
              <a:cs typeface="Arial" panose="020B0604020202020204" pitchFamily="34" charset="0"/>
            </a:rPr>
            <a:t>расширение правовой и социально-психологической грамотности граждан пожилого возраста и инвалидов.</a:t>
          </a:r>
        </a:p>
      </dsp:txBody>
      <dsp:txXfrm rot="-5400000">
        <a:off x="3691098" y="2141118"/>
        <a:ext cx="6433281" cy="2378491"/>
      </dsp:txXfrm>
    </dsp:sp>
    <dsp:sp modelId="{ABE41885-1607-4858-AA6C-EBACC4F503E8}">
      <dsp:nvSpPr>
        <dsp:cNvPr id="0" name=""/>
        <dsp:cNvSpPr/>
      </dsp:nvSpPr>
      <dsp:spPr>
        <a:xfrm>
          <a:off x="0" y="2819923"/>
          <a:ext cx="3691098" cy="1020880"/>
        </a:xfrm>
        <a:prstGeom prst="roundRect">
          <a:avLst/>
        </a:prstGeom>
        <a:noFill/>
        <a:ln w="34925" cap="flat" cmpd="sng" algn="in">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ru-RU" sz="3200" b="1" kern="1200" dirty="0">
              <a:latin typeface="Sitka Text" panose="02000505000000020004" pitchFamily="2" charset="0"/>
              <a:cs typeface="Arial" panose="020B0604020202020204" pitchFamily="34" charset="0"/>
            </a:rPr>
            <a:t>Задачи проекта:</a:t>
          </a:r>
        </a:p>
      </dsp:txBody>
      <dsp:txXfrm>
        <a:off x="49835" y="2869758"/>
        <a:ext cx="3591428" cy="921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519AE-2509-43FC-94D1-126A7E2CE4C1}">
      <dsp:nvSpPr>
        <dsp:cNvPr id="0" name=""/>
        <dsp:cNvSpPr/>
      </dsp:nvSpPr>
      <dsp:spPr>
        <a:xfrm>
          <a:off x="0" y="508233"/>
          <a:ext cx="3071890" cy="1843134"/>
        </a:xfrm>
        <a:prstGeom prst="roundRect">
          <a:avLst/>
        </a:prstGeom>
        <a:no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ru-RU" sz="1600" b="1" kern="1200" dirty="0">
              <a:solidFill>
                <a:srgbClr val="0070C0"/>
              </a:solidFill>
              <a:latin typeface="Sitka Text" panose="02000505000000020004" pitchFamily="2" charset="0"/>
              <a:cs typeface="Arial" panose="020B0604020202020204" pitchFamily="34" charset="0"/>
            </a:rPr>
            <a:t>Факультет </a:t>
          </a:r>
        </a:p>
        <a:p>
          <a:pPr marL="0" lvl="0" indent="0" algn="ctr" defTabSz="711200">
            <a:lnSpc>
              <a:spcPct val="100000"/>
            </a:lnSpc>
            <a:spcBef>
              <a:spcPct val="0"/>
            </a:spcBef>
            <a:spcAft>
              <a:spcPct val="35000"/>
            </a:spcAft>
            <a:buNone/>
          </a:pPr>
          <a:r>
            <a:rPr lang="ru-RU" sz="1600" kern="1200" dirty="0">
              <a:solidFill>
                <a:schemeClr val="tx1"/>
              </a:solidFill>
              <a:latin typeface="Sitka Text" panose="02000505000000020004" pitchFamily="2" charset="0"/>
              <a:cs typeface="Arial" panose="020B0604020202020204" pitchFamily="34" charset="0"/>
            </a:rPr>
            <a:t>«Факультет непрерывного образования»</a:t>
          </a:r>
        </a:p>
        <a:p>
          <a:pPr marL="0" lvl="0" indent="0" algn="ctr" defTabSz="711200">
            <a:lnSpc>
              <a:spcPct val="100000"/>
            </a:lnSpc>
            <a:spcBef>
              <a:spcPct val="0"/>
            </a:spcBef>
            <a:spcAft>
              <a:spcPct val="35000"/>
            </a:spcAft>
            <a:buNone/>
          </a:pPr>
          <a:r>
            <a:rPr lang="ru-RU" sz="1600" kern="1200" dirty="0">
              <a:solidFill>
                <a:schemeClr val="tx1"/>
              </a:solidFill>
              <a:latin typeface="Sitka Text" panose="02000505000000020004" pitchFamily="2" charset="0"/>
              <a:cs typeface="Arial" panose="020B0604020202020204" pitchFamily="34" charset="0"/>
            </a:rPr>
            <a:t>(второе образование)</a:t>
          </a:r>
        </a:p>
      </dsp:txBody>
      <dsp:txXfrm>
        <a:off x="89974" y="598207"/>
        <a:ext cx="2891942" cy="1663186"/>
      </dsp:txXfrm>
    </dsp:sp>
    <dsp:sp modelId="{E0DCE197-8CD4-4419-BEFD-D503DE4A1459}">
      <dsp:nvSpPr>
        <dsp:cNvPr id="0" name=""/>
        <dsp:cNvSpPr/>
      </dsp:nvSpPr>
      <dsp:spPr>
        <a:xfrm>
          <a:off x="3379080" y="508233"/>
          <a:ext cx="3071890" cy="1843134"/>
        </a:xfrm>
        <a:prstGeom prst="roundRect">
          <a:avLst/>
        </a:prstGeom>
        <a:no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0070C0"/>
              </a:solidFill>
              <a:latin typeface="Sitka Text" panose="02000505000000020004" pitchFamily="2" charset="0"/>
              <a:cs typeface="Arial" panose="020B0604020202020204" pitchFamily="34" charset="0"/>
            </a:rPr>
            <a:t>Факультет</a:t>
          </a:r>
        </a:p>
        <a:p>
          <a:pPr marL="0" lvl="0" indent="0" algn="ctr" defTabSz="711200">
            <a:lnSpc>
              <a:spcPct val="90000"/>
            </a:lnSpc>
            <a:spcBef>
              <a:spcPct val="0"/>
            </a:spcBef>
            <a:spcAft>
              <a:spcPct val="35000"/>
            </a:spcAft>
            <a:buNone/>
          </a:pPr>
          <a:r>
            <a:rPr lang="ru-RU" sz="1600" kern="1200" dirty="0">
              <a:solidFill>
                <a:schemeClr val="tx1"/>
              </a:solidFill>
              <a:latin typeface="Sitka Text" panose="02000505000000020004" pitchFamily="2" charset="0"/>
              <a:cs typeface="Arial" panose="020B0604020202020204" pitchFamily="34" charset="0"/>
            </a:rPr>
            <a:t> « Факультет повышения уровня финансовой грамотности»</a:t>
          </a:r>
        </a:p>
      </dsp:txBody>
      <dsp:txXfrm>
        <a:off x="3469054" y="598207"/>
        <a:ext cx="2891942" cy="1663186"/>
      </dsp:txXfrm>
    </dsp:sp>
    <dsp:sp modelId="{7332D7C1-F8C8-4A92-A2BE-FE946EFEEFA7}">
      <dsp:nvSpPr>
        <dsp:cNvPr id="0" name=""/>
        <dsp:cNvSpPr/>
      </dsp:nvSpPr>
      <dsp:spPr>
        <a:xfrm>
          <a:off x="6758160" y="232740"/>
          <a:ext cx="3071890" cy="1843134"/>
        </a:xfrm>
        <a:prstGeom prst="roundRect">
          <a:avLst/>
        </a:prstGeom>
        <a:no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0070C0"/>
              </a:solidFill>
              <a:latin typeface="Sitka Text" panose="02000505000000020004" pitchFamily="2" charset="0"/>
              <a:cs typeface="Arial" panose="020B0604020202020204" pitchFamily="34" charset="0"/>
            </a:rPr>
            <a:t>Факультет</a:t>
          </a:r>
          <a:r>
            <a:rPr lang="ru-RU" sz="1600" kern="1200" dirty="0">
              <a:solidFill>
                <a:schemeClr val="tx1"/>
              </a:solidFill>
              <a:latin typeface="Sitka Text" panose="02000505000000020004" pitchFamily="2" charset="0"/>
              <a:cs typeface="Arial" panose="020B0604020202020204" pitchFamily="34" charset="0"/>
            </a:rPr>
            <a:t> </a:t>
          </a:r>
        </a:p>
        <a:p>
          <a:pPr marL="0" lvl="0" indent="0" algn="ctr" defTabSz="711200">
            <a:lnSpc>
              <a:spcPct val="90000"/>
            </a:lnSpc>
            <a:spcBef>
              <a:spcPct val="0"/>
            </a:spcBef>
            <a:spcAft>
              <a:spcPct val="35000"/>
            </a:spcAft>
            <a:buNone/>
          </a:pPr>
          <a:r>
            <a:rPr lang="ru-RU" sz="1600" kern="1200" dirty="0">
              <a:solidFill>
                <a:schemeClr val="tx1"/>
              </a:solidFill>
              <a:latin typeface="Sitka Text" panose="02000505000000020004" pitchFamily="2" charset="0"/>
              <a:cs typeface="Arial" panose="020B0604020202020204" pitchFamily="34" charset="0"/>
            </a:rPr>
            <a:t>«</a:t>
          </a:r>
          <a:r>
            <a:rPr lang="en-US" sz="1600" kern="1200" dirty="0">
              <a:solidFill>
                <a:schemeClr val="tx1"/>
              </a:solidFill>
              <a:latin typeface="Sitka Text" panose="02000505000000020004" pitchFamily="2" charset="0"/>
              <a:cs typeface="Arial" panose="020B0604020202020204" pitchFamily="34" charset="0"/>
            </a:rPr>
            <a:t>I</a:t>
          </a:r>
          <a:r>
            <a:rPr lang="ru-RU" sz="1600" kern="1200" dirty="0">
              <a:solidFill>
                <a:schemeClr val="tx1"/>
              </a:solidFill>
              <a:latin typeface="Sitka Text" panose="02000505000000020004" pitchFamily="2" charset="0"/>
              <a:cs typeface="Arial" panose="020B0604020202020204" pitchFamily="34" charset="0"/>
            </a:rPr>
            <a:t>С</a:t>
          </a:r>
          <a:r>
            <a:rPr lang="en-US" sz="1600" kern="1200" dirty="0">
              <a:solidFill>
                <a:schemeClr val="tx1"/>
              </a:solidFill>
              <a:latin typeface="Sitka Text" panose="02000505000000020004" pitchFamily="2" charset="0"/>
              <a:cs typeface="Arial" panose="020B0604020202020204" pitchFamily="34" charset="0"/>
            </a:rPr>
            <a:t>T</a:t>
          </a:r>
          <a:r>
            <a:rPr lang="ru-RU" sz="1600" kern="1200" dirty="0">
              <a:solidFill>
                <a:schemeClr val="tx1"/>
              </a:solidFill>
              <a:latin typeface="Sitka Text" panose="02000505000000020004" pitchFamily="2" charset="0"/>
              <a:cs typeface="Arial" panose="020B0604020202020204" pitchFamily="34" charset="0"/>
            </a:rPr>
            <a:t>-факультет»</a:t>
          </a:r>
        </a:p>
      </dsp:txBody>
      <dsp:txXfrm>
        <a:off x="6848134" y="322714"/>
        <a:ext cx="2891942" cy="1663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373F3-40C1-4F61-8CB4-436A670BE3E9}">
      <dsp:nvSpPr>
        <dsp:cNvPr id="0" name=""/>
        <dsp:cNvSpPr/>
      </dsp:nvSpPr>
      <dsp:spPr>
        <a:xfrm rot="16200000">
          <a:off x="-1621061" y="2529966"/>
          <a:ext cx="3930653" cy="51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0" tIns="0" rIns="453118" bIns="0" numCol="1" spcCol="1270" anchor="t" anchorCtr="0">
          <a:noAutofit/>
        </a:bodyPr>
        <a:lstStyle/>
        <a:p>
          <a:pPr marL="0" lvl="0" indent="0" algn="just" defTabSz="2889250">
            <a:lnSpc>
              <a:spcPct val="90000"/>
            </a:lnSpc>
            <a:spcBef>
              <a:spcPct val="0"/>
            </a:spcBef>
            <a:spcAft>
              <a:spcPct val="35000"/>
            </a:spcAft>
            <a:buNone/>
          </a:pPr>
          <a:r>
            <a:rPr lang="ru-RU" sz="6500" kern="1200" dirty="0">
              <a:latin typeface="Arial" panose="020B0604020202020204" pitchFamily="34" charset="0"/>
              <a:cs typeface="Arial" panose="020B0604020202020204" pitchFamily="34" charset="0"/>
            </a:rPr>
            <a:t>1</a:t>
          </a:r>
        </a:p>
      </dsp:txBody>
      <dsp:txXfrm>
        <a:off x="-1621061" y="2529966"/>
        <a:ext cx="3930653" cy="513771"/>
      </dsp:txXfrm>
    </dsp:sp>
    <dsp:sp modelId="{0ECD8D21-83A4-423E-BDC7-F1784BE4D93E}">
      <dsp:nvSpPr>
        <dsp:cNvPr id="0" name=""/>
        <dsp:cNvSpPr/>
      </dsp:nvSpPr>
      <dsp:spPr>
        <a:xfrm>
          <a:off x="601151" y="821525"/>
          <a:ext cx="2559127" cy="3930653"/>
        </a:xfrm>
        <a:prstGeom prst="rect">
          <a:avLst/>
        </a:prstGeom>
        <a:solidFill>
          <a:schemeClr val="bg1">
            <a:lumMod val="75000"/>
          </a:schemeClr>
        </a:solid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453118" rIns="78232" bIns="78232" numCol="1" spcCol="1270" anchor="t" anchorCtr="0">
          <a:noAutofit/>
        </a:bodyPr>
        <a:lstStyle/>
        <a:p>
          <a:pPr marL="57150" lvl="1" indent="-57150" algn="l" defTabSz="488950">
            <a:lnSpc>
              <a:spcPct val="90000"/>
            </a:lnSpc>
            <a:spcBef>
              <a:spcPct val="0"/>
            </a:spcBef>
            <a:spcAft>
              <a:spcPct val="15000"/>
            </a:spcAft>
            <a:buChar char="•"/>
          </a:pPr>
          <a:endParaRPr lang="ru-RU" sz="1100" kern="1200" dirty="0">
            <a:latin typeface="Sitka Text" panose="02000505000000020004" pitchFamily="2" charset="0"/>
            <a:cs typeface="Arial" panose="020B0604020202020204" pitchFamily="34" charset="0"/>
          </a:endParaRPr>
        </a:p>
        <a:p>
          <a:pPr marL="57150" lvl="1" indent="-57150" algn="l" defTabSz="488950">
            <a:lnSpc>
              <a:spcPct val="90000"/>
            </a:lnSpc>
            <a:spcBef>
              <a:spcPct val="0"/>
            </a:spcBef>
            <a:spcAft>
              <a:spcPct val="15000"/>
            </a:spcAft>
            <a:buChar char="•"/>
          </a:pPr>
          <a:endParaRPr lang="ru-RU" sz="1100" kern="1200" dirty="0">
            <a:latin typeface="Sitka Text" panose="02000505000000020004" pitchFamily="2" charset="0"/>
            <a:cs typeface="Arial" panose="020B0604020202020204" pitchFamily="34" charset="0"/>
          </a:endParaRPr>
        </a:p>
        <a:p>
          <a:pPr marL="57150" lvl="1" indent="-57150" algn="l" defTabSz="488950">
            <a:lnSpc>
              <a:spcPct val="90000"/>
            </a:lnSpc>
            <a:spcBef>
              <a:spcPct val="0"/>
            </a:spcBef>
            <a:spcAft>
              <a:spcPct val="15000"/>
            </a:spcAft>
            <a:buChar char="•"/>
          </a:pPr>
          <a:endParaRPr lang="ru-RU" sz="1100" kern="1200" dirty="0">
            <a:latin typeface="Sitka Text" panose="02000505000000020004" pitchFamily="2" charset="0"/>
            <a:cs typeface="Arial" panose="020B0604020202020204" pitchFamily="34" charset="0"/>
          </a:endParaRPr>
        </a:p>
        <a:p>
          <a:pPr marL="114300" lvl="1" indent="-114300" algn="l" defTabSz="622300">
            <a:lnSpc>
              <a:spcPct val="90000"/>
            </a:lnSpc>
            <a:spcBef>
              <a:spcPct val="0"/>
            </a:spcBef>
            <a:spcAft>
              <a:spcPct val="15000"/>
            </a:spcAft>
            <a:buChar char="•"/>
          </a:pPr>
          <a:r>
            <a:rPr lang="ru-RU" sz="1400" kern="1200" dirty="0">
              <a:solidFill>
                <a:srgbClr val="002060"/>
              </a:solidFill>
              <a:latin typeface="Sitka Text" panose="02000505000000020004" pitchFamily="2" charset="0"/>
              <a:cs typeface="Arial" panose="020B0604020202020204" pitchFamily="34" charset="0"/>
            </a:rPr>
            <a:t>общеразвивающих, где участники проекта знакомятся с историей и культурой Алматы и Казахстана, осваивают компьютерные технологии, иностранные языки, изучают психологию и многое другое</a:t>
          </a:r>
          <a:r>
            <a:rPr lang="ru-RU" sz="1400" kern="1200" dirty="0">
              <a:latin typeface="Sitka Text" panose="02000505000000020004" pitchFamily="2" charset="0"/>
              <a:cs typeface="Arial" panose="020B0604020202020204" pitchFamily="34" charset="0"/>
            </a:rPr>
            <a:t>.</a:t>
          </a:r>
        </a:p>
      </dsp:txBody>
      <dsp:txXfrm>
        <a:off x="601151" y="821525"/>
        <a:ext cx="2559127" cy="3930653"/>
      </dsp:txXfrm>
    </dsp:sp>
    <dsp:sp modelId="{C7BEB7DC-A41F-4141-B52C-5DB9D6DBC581}">
      <dsp:nvSpPr>
        <dsp:cNvPr id="0" name=""/>
        <dsp:cNvSpPr/>
      </dsp:nvSpPr>
      <dsp:spPr>
        <a:xfrm>
          <a:off x="24658" y="287120"/>
          <a:ext cx="1152985" cy="739995"/>
        </a:xfrm>
        <a:prstGeom prst="rect">
          <a:avLst/>
        </a:prstGeom>
        <a:blipFill rotWithShape="1">
          <a:blip xmlns:r="http://schemas.openxmlformats.org/officeDocument/2006/relationships" r:embed="rId1"/>
          <a:stretch>
            <a:fillRect/>
          </a:stretch>
        </a:blip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637B8CC-44CD-4F66-BEC7-3DB8AD5BB9AA}">
      <dsp:nvSpPr>
        <dsp:cNvPr id="0" name=""/>
        <dsp:cNvSpPr/>
      </dsp:nvSpPr>
      <dsp:spPr>
        <a:xfrm rot="16200000">
          <a:off x="2173050" y="2513551"/>
          <a:ext cx="3930653" cy="51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0" tIns="0" rIns="453118" bIns="0" numCol="1" spcCol="1270" anchor="t" anchorCtr="0">
          <a:noAutofit/>
        </a:bodyPr>
        <a:lstStyle/>
        <a:p>
          <a:pPr marL="0" lvl="0" indent="0" algn="just" defTabSz="2889250">
            <a:lnSpc>
              <a:spcPct val="90000"/>
            </a:lnSpc>
            <a:spcBef>
              <a:spcPct val="0"/>
            </a:spcBef>
            <a:spcAft>
              <a:spcPct val="35000"/>
            </a:spcAft>
            <a:buNone/>
          </a:pPr>
          <a:r>
            <a:rPr lang="ru-RU" sz="6500" kern="1200" dirty="0">
              <a:latin typeface="Arial" panose="020B0604020202020204" pitchFamily="34" charset="0"/>
              <a:cs typeface="Arial" panose="020B0604020202020204" pitchFamily="34" charset="0"/>
            </a:rPr>
            <a:t>2</a:t>
          </a:r>
        </a:p>
      </dsp:txBody>
      <dsp:txXfrm>
        <a:off x="2173050" y="2513551"/>
        <a:ext cx="3930653" cy="513771"/>
      </dsp:txXfrm>
    </dsp:sp>
    <dsp:sp modelId="{7942E80F-3CC5-498F-BB8F-D8375DD69301}">
      <dsp:nvSpPr>
        <dsp:cNvPr id="0" name=""/>
        <dsp:cNvSpPr/>
      </dsp:nvSpPr>
      <dsp:spPr>
        <a:xfrm>
          <a:off x="4395263" y="805110"/>
          <a:ext cx="2559127" cy="3930653"/>
        </a:xfrm>
        <a:prstGeom prst="rect">
          <a:avLst/>
        </a:prstGeom>
        <a:solidFill>
          <a:schemeClr val="bg1">
            <a:lumMod val="75000"/>
          </a:schemeClr>
        </a:solid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53118" rIns="85344" bIns="85344" numCol="1" spcCol="1270" anchor="t" anchorCtr="0">
          <a:noAutofit/>
        </a:bodyPr>
        <a:lstStyle/>
        <a:p>
          <a:pPr marL="114300" lvl="1" indent="-114300" algn="l" defTabSz="533400">
            <a:lnSpc>
              <a:spcPct val="90000"/>
            </a:lnSpc>
            <a:spcBef>
              <a:spcPct val="0"/>
            </a:spcBef>
            <a:spcAft>
              <a:spcPct val="15000"/>
            </a:spcAft>
            <a:buChar char="•"/>
          </a:pPr>
          <a:endParaRPr lang="ru-RU" sz="1200" kern="1200" dirty="0">
            <a:latin typeface="Sitka Text" panose="02000505000000020004" pitchFamily="2" charset="0"/>
            <a:cs typeface="Arial" panose="020B0604020202020204" pitchFamily="34" charset="0"/>
          </a:endParaRPr>
        </a:p>
        <a:p>
          <a:pPr marL="114300" lvl="1" indent="-114300" algn="l" defTabSz="533400">
            <a:lnSpc>
              <a:spcPct val="90000"/>
            </a:lnSpc>
            <a:spcBef>
              <a:spcPct val="0"/>
            </a:spcBef>
            <a:spcAft>
              <a:spcPct val="15000"/>
            </a:spcAft>
            <a:buChar char="•"/>
          </a:pPr>
          <a:endParaRPr lang="ru-RU" sz="1200" kern="1200" dirty="0">
            <a:latin typeface="Sitka Text" panose="02000505000000020004" pitchFamily="2" charset="0"/>
            <a:cs typeface="Arial" panose="020B0604020202020204" pitchFamily="34" charset="0"/>
          </a:endParaRPr>
        </a:p>
        <a:p>
          <a:pPr marL="114300" lvl="1" indent="-114300" algn="l" defTabSz="622300">
            <a:lnSpc>
              <a:spcPct val="90000"/>
            </a:lnSpc>
            <a:spcBef>
              <a:spcPct val="0"/>
            </a:spcBef>
            <a:spcAft>
              <a:spcPct val="15000"/>
            </a:spcAft>
            <a:buChar char="•"/>
          </a:pPr>
          <a:r>
            <a:rPr lang="ru-RU" sz="1400" kern="1200" dirty="0">
              <a:solidFill>
                <a:srgbClr val="002060"/>
              </a:solidFill>
              <a:latin typeface="Sitka Text" panose="02000505000000020004" pitchFamily="2" charset="0"/>
              <a:cs typeface="Arial" panose="020B0604020202020204" pitchFamily="34" charset="0"/>
            </a:rPr>
            <a:t>программы рабочих профессий (перечень программ составляется с учетом наличия вакансий в городе Алматы, в том числе для граждан пенсионного возраста других областей Казахстана. Алматинцы старшего поколения могут получить новую профессию и продолжить свою профессиональную деятельность).</a:t>
          </a:r>
        </a:p>
      </dsp:txBody>
      <dsp:txXfrm>
        <a:off x="4395263" y="805110"/>
        <a:ext cx="2559127" cy="3930653"/>
      </dsp:txXfrm>
    </dsp:sp>
    <dsp:sp modelId="{9C558621-695D-40BE-B96A-D3756D7B6A24}">
      <dsp:nvSpPr>
        <dsp:cNvPr id="0" name=""/>
        <dsp:cNvSpPr/>
      </dsp:nvSpPr>
      <dsp:spPr>
        <a:xfrm>
          <a:off x="3831887" y="287120"/>
          <a:ext cx="1126752" cy="707165"/>
        </a:xfrm>
        <a:prstGeom prst="rect">
          <a:avLst/>
        </a:prstGeom>
        <a:blipFill rotWithShape="1">
          <a:blip xmlns:r="http://schemas.openxmlformats.org/officeDocument/2006/relationships" r:embed="rId1"/>
          <a:stretch>
            <a:fillRect/>
          </a:stretch>
        </a:blip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3E3A885B-C063-421B-9238-B9ADA6AFDC80}">
      <dsp:nvSpPr>
        <dsp:cNvPr id="0" name=""/>
        <dsp:cNvSpPr/>
      </dsp:nvSpPr>
      <dsp:spPr>
        <a:xfrm rot="16200000">
          <a:off x="5956548" y="2529185"/>
          <a:ext cx="3930653" cy="51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0" tIns="0" rIns="453118" bIns="0" numCol="1" spcCol="1270" anchor="t" anchorCtr="0">
          <a:noAutofit/>
        </a:bodyPr>
        <a:lstStyle/>
        <a:p>
          <a:pPr marL="0" lvl="0" indent="0" algn="just" defTabSz="2889250">
            <a:lnSpc>
              <a:spcPct val="90000"/>
            </a:lnSpc>
            <a:spcBef>
              <a:spcPct val="0"/>
            </a:spcBef>
            <a:spcAft>
              <a:spcPct val="35000"/>
            </a:spcAft>
            <a:buNone/>
          </a:pPr>
          <a:r>
            <a:rPr lang="ru-RU" sz="6500" kern="1200" dirty="0">
              <a:latin typeface="Arial" panose="020B0604020202020204" pitchFamily="34" charset="0"/>
              <a:cs typeface="Arial" panose="020B0604020202020204" pitchFamily="34" charset="0"/>
            </a:rPr>
            <a:t>3</a:t>
          </a:r>
        </a:p>
      </dsp:txBody>
      <dsp:txXfrm>
        <a:off x="5956548" y="2529185"/>
        <a:ext cx="3930653" cy="513771"/>
      </dsp:txXfrm>
    </dsp:sp>
    <dsp:sp modelId="{938B2AC7-DF6E-4E39-96EF-3C54495CFC8F}">
      <dsp:nvSpPr>
        <dsp:cNvPr id="0" name=""/>
        <dsp:cNvSpPr/>
      </dsp:nvSpPr>
      <dsp:spPr>
        <a:xfrm>
          <a:off x="8178760" y="820744"/>
          <a:ext cx="2559127" cy="3930653"/>
        </a:xfrm>
        <a:prstGeom prst="rect">
          <a:avLst/>
        </a:prstGeom>
        <a:solidFill>
          <a:schemeClr val="bg1">
            <a:lumMod val="75000"/>
          </a:schemeClr>
        </a:solid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53118" rIns="85344" bIns="85344" numCol="1" spcCol="1270" anchor="t" anchorCtr="0">
          <a:noAutofit/>
        </a:bodyPr>
        <a:lstStyle/>
        <a:p>
          <a:pPr marL="114300" lvl="1" indent="-114300" algn="just" defTabSz="533400">
            <a:lnSpc>
              <a:spcPct val="90000"/>
            </a:lnSpc>
            <a:spcBef>
              <a:spcPct val="0"/>
            </a:spcBef>
            <a:spcAft>
              <a:spcPct val="15000"/>
            </a:spcAft>
            <a:buChar char="•"/>
          </a:pPr>
          <a:r>
            <a:rPr lang="ru-RU" sz="1200" kern="1200" dirty="0">
              <a:solidFill>
                <a:srgbClr val="002060"/>
              </a:solidFill>
              <a:latin typeface="Sitka Text" panose="02000505000000020004" pitchFamily="2" charset="0"/>
              <a:cs typeface="Arial" panose="020B0604020202020204" pitchFamily="34" charset="0"/>
            </a:rPr>
            <a:t>программы профессиональной переподготовки. Выпускники этих программ могут начать новую профессиональную деятельность, пройдя профессиональную переподготовку по таким специальностям как «Домашнее обучение и воспитание (гувернерство)», «Основы тьюторской деятельности», «Педагог дистанционного образования», «Экскурсоведение», «Предпринимательская деятельность в малом и среднем бизнесе» и т.д</a:t>
          </a:r>
        </a:p>
      </dsp:txBody>
      <dsp:txXfrm>
        <a:off x="8178760" y="820744"/>
        <a:ext cx="2559127" cy="3930653"/>
      </dsp:txXfrm>
    </dsp:sp>
    <dsp:sp modelId="{332BF01B-F119-4AFB-950B-E2400A40DDC7}">
      <dsp:nvSpPr>
        <dsp:cNvPr id="0" name=""/>
        <dsp:cNvSpPr/>
      </dsp:nvSpPr>
      <dsp:spPr>
        <a:xfrm>
          <a:off x="7625999" y="287120"/>
          <a:ext cx="1105523" cy="738433"/>
        </a:xfrm>
        <a:prstGeom prst="rect">
          <a:avLst/>
        </a:prstGeom>
        <a:blipFill rotWithShape="1">
          <a:blip xmlns:r="http://schemas.openxmlformats.org/officeDocument/2006/relationships" r:embed="rId1"/>
          <a:stretch>
            <a:fillRect/>
          </a:stretch>
        </a:blip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3459ADB3-0AED-4AB2-B0B4-37117E163F68}" type="datetimeFigureOut">
              <a:rPr lang="ru-RU" smtClean="0"/>
              <a:t>15.04.2024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D35E922D-C9DA-44AF-A51E-7275D2D44047}" type="slidenum">
              <a:rPr lang="ru-RU" smtClean="0"/>
              <a:t>‹#›</a:t>
            </a:fld>
            <a:endParaRPr lang="ru-RU"/>
          </a:p>
        </p:txBody>
      </p:sp>
    </p:spTree>
    <p:extLst>
      <p:ext uri="{BB962C8B-B14F-4D97-AF65-F5344CB8AC3E}">
        <p14:creationId xmlns:p14="http://schemas.microsoft.com/office/powerpoint/2010/main" val="304845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5E922D-C9DA-44AF-A51E-7275D2D44047}" type="slidenum">
              <a:rPr lang="ru-RU" smtClean="0"/>
              <a:t>5</a:t>
            </a:fld>
            <a:endParaRPr lang="ru-RU"/>
          </a:p>
        </p:txBody>
      </p:sp>
    </p:spTree>
    <p:extLst>
      <p:ext uri="{BB962C8B-B14F-4D97-AF65-F5344CB8AC3E}">
        <p14:creationId xmlns:p14="http://schemas.microsoft.com/office/powerpoint/2010/main" val="239651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541A03D-0943-4172-9433-40781E3C37E4}" type="slidenum">
              <a:rPr lang="ru-RU" smtClean="0"/>
              <a:t>‹#›</a:t>
            </a:fld>
            <a:endParaRPr lang="ru-RU"/>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246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241423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149605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541A03D-0943-4172-9433-40781E3C37E4}" type="slidenum">
              <a:rPr lang="ru-RU" smtClean="0"/>
              <a:t>‹#›</a:t>
            </a:fld>
            <a:endParaRPr lang="ru-RU"/>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986650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295527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541A03D-0943-4172-9433-40781E3C37E4}"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4120401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D94EE6E-665C-42C1-A621-FE3A8744E6F8}" type="datetimeFigureOut">
              <a:rPr lang="ru-RU" smtClean="0"/>
              <a:t>15.04.2024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25540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D94EE6E-665C-42C1-A621-FE3A8744E6F8}" type="datetimeFigureOut">
              <a:rPr lang="ru-RU" smtClean="0"/>
              <a:t>15.04.2024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621006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D94EE6E-665C-42C1-A621-FE3A8744E6F8}" type="datetimeFigureOut">
              <a:rPr lang="ru-RU" smtClean="0"/>
              <a:t>15.04.2024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22951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4EE6E-665C-42C1-A621-FE3A8744E6F8}" type="datetimeFigureOut">
              <a:rPr lang="ru-RU" smtClean="0"/>
              <a:t>15.04.2024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1064860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D94EE6E-665C-42C1-A621-FE3A8744E6F8}" type="datetimeFigureOut">
              <a:rPr lang="ru-RU" smtClean="0"/>
              <a:t>15.04.2024</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541A03D-0943-4172-9433-40781E3C37E4}"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644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760553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D94EE6E-665C-42C1-A621-FE3A8744E6F8}" type="datetimeFigureOut">
              <a:rPr lang="ru-RU" smtClean="0"/>
              <a:t>15.04.2024</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541A03D-0943-4172-9433-40781E3C37E4}"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9836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3331771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3757884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ru-RU" sz="10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83547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0447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16115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26285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41258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7256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9356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D94EE6E-665C-42C1-A621-FE3A8744E6F8}" type="datetimeFigureOut">
              <a:rPr lang="ru-RU" smtClean="0"/>
              <a:t>15.04.2024</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541A03D-0943-4172-9433-40781E3C37E4}"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17262253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9470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25442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42557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3717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ACD433"/>
                </a:solidFill>
                <a:effectLst/>
                <a:uLnTx/>
                <a:uFillTx/>
                <a:latin typeface="Arial"/>
                <a:ea typeface="+mn-ea"/>
                <a:cs typeface="Arial"/>
              </a:rPr>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ACD433"/>
                </a:solidFill>
                <a:effectLst/>
                <a:uLnTx/>
                <a:uFillTx/>
                <a:latin typeface="Arial"/>
                <a:ea typeface="+mn-ea"/>
                <a:cs typeface="Arial"/>
              </a:rPr>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70840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7561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03216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47565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8496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4896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D94EE6E-665C-42C1-A621-FE3A8744E6F8}" type="datetimeFigureOut">
              <a:rPr lang="ru-RU" smtClean="0"/>
              <a:t>15.04.2024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30637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0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28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28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12159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ru-RU" sz="10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38746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23667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96155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24999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37352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61730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6236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59516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3398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D94EE6E-665C-42C1-A621-FE3A8744E6F8}" type="datetimeFigureOut">
              <a:rPr lang="ru-RU" smtClean="0"/>
              <a:t>15.04.2024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3234914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74939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38225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ACD433"/>
                </a:solidFill>
                <a:effectLst/>
                <a:uLnTx/>
                <a:uFillTx/>
                <a:latin typeface="Arial"/>
                <a:ea typeface="+mn-ea"/>
                <a:cs typeface="Arial"/>
              </a:rPr>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ACD433"/>
                </a:solidFill>
                <a:effectLst/>
                <a:uLnTx/>
                <a:uFillTx/>
                <a:latin typeface="Arial"/>
                <a:ea typeface="+mn-ea"/>
                <a:cs typeface="Arial"/>
              </a:rPr>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95628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80133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02671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31894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26785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014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0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28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28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0285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D94EE6E-665C-42C1-A621-FE3A8744E6F8}" type="datetimeFigureOut">
              <a:rPr lang="ru-RU" smtClean="0"/>
              <a:t>15.04.2024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276141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4EE6E-665C-42C1-A621-FE3A8744E6F8}" type="datetimeFigureOut">
              <a:rPr lang="ru-RU" smtClean="0"/>
              <a:t>15.04.2024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541A03D-0943-4172-9433-40781E3C37E4}" type="slidenum">
              <a:rPr lang="ru-RU" smtClean="0"/>
              <a:t>‹#›</a:t>
            </a:fld>
            <a:endParaRPr lang="ru-RU"/>
          </a:p>
        </p:txBody>
      </p:sp>
    </p:spTree>
    <p:extLst>
      <p:ext uri="{BB962C8B-B14F-4D97-AF65-F5344CB8AC3E}">
        <p14:creationId xmlns:p14="http://schemas.microsoft.com/office/powerpoint/2010/main" val="151065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D94EE6E-665C-42C1-A621-FE3A8744E6F8}" type="datetimeFigureOut">
              <a:rPr lang="ru-RU" smtClean="0"/>
              <a:t>15.04.2024</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541A03D-0943-4172-9433-40781E3C37E4}"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866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D94EE6E-665C-42C1-A621-FE3A8744E6F8}" type="datetimeFigureOut">
              <a:rPr lang="ru-RU" smtClean="0"/>
              <a:t>15.04.2024</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541A03D-0943-4172-9433-40781E3C37E4}"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9936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D94EE6E-665C-42C1-A621-FE3A8744E6F8}" type="datetimeFigureOut">
              <a:rPr lang="ru-RU" smtClean="0"/>
              <a:t>15.04.2024</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541A03D-0943-4172-9433-40781E3C37E4}"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31784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D94EE6E-665C-42C1-A621-FE3A8744E6F8}" type="datetimeFigureOut">
              <a:rPr lang="ru-RU" smtClean="0"/>
              <a:t>15.04.2024</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541A03D-0943-4172-9433-40781E3C37E4}"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46711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9967681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94EE6E-665C-42C1-A621-FE3A8744E6F8}" type="datetimeFigureOut">
              <a:rPr kumimoji="0" lang="ru-RU" sz="1000" b="1" i="0" u="none" strike="noStrike" kern="1200" cap="none" spc="0" normalizeH="0" baseline="0" noProof="0" smtClean="0">
                <a:ln>
                  <a:noFill/>
                </a:ln>
                <a:solidFill>
                  <a:srgbClr val="ACD433"/>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15.04.2024</a:t>
            </a:fld>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a:ln>
                <a:noFill/>
              </a:ln>
              <a:solidFill>
                <a:srgbClr val="ACD433"/>
              </a:solidFill>
              <a:effectLst/>
              <a:uLnTx/>
              <a:uFillTx/>
              <a:latin typeface="Century Gothic" panose="020B0502020202020204"/>
              <a:ea typeface="+mn-ea"/>
              <a:cs typeface="+mn-cs"/>
            </a:endParaRP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541A03D-0943-4172-9433-40781E3C37E4}" type="slidenum">
              <a:rPr kumimoji="0" lang="ru-RU"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2669860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7.xml"/><Relationship Id="rId5" Type="http://schemas.openxmlformats.org/officeDocument/2006/relationships/image" Target="../media/image23.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986346" y="1186961"/>
            <a:ext cx="3780692" cy="527538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509955" y="0"/>
            <a:ext cx="3780692" cy="527538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2"/>
          <a:stretch>
            <a:fillRect/>
          </a:stretch>
        </p:blipFill>
        <p:spPr>
          <a:xfrm>
            <a:off x="155575" y="1827403"/>
            <a:ext cx="4443184" cy="5030597"/>
          </a:xfrm>
          <a:prstGeom prst="rect">
            <a:avLst/>
          </a:prstGeom>
        </p:spPr>
      </p:pic>
      <p:sp>
        <p:nvSpPr>
          <p:cNvPr id="2" name="Заголовок 1"/>
          <p:cNvSpPr>
            <a:spLocks noGrp="1"/>
          </p:cNvSpPr>
          <p:nvPr>
            <p:ph type="ctrTitle"/>
          </p:nvPr>
        </p:nvSpPr>
        <p:spPr>
          <a:xfrm>
            <a:off x="1648251" y="1693270"/>
            <a:ext cx="8980491" cy="1164113"/>
          </a:xfrm>
        </p:spPr>
        <p:txBody>
          <a:bodyPr/>
          <a:lstStyle/>
          <a:p>
            <a:r>
              <a:rPr lang="ru-RU" sz="4000" b="1" dirty="0">
                <a:effectLst>
                  <a:outerShdw blurRad="38100" dist="38100" dir="2700000" algn="tl">
                    <a:srgbClr val="000000">
                      <a:alpha val="43137"/>
                    </a:srgbClr>
                  </a:outerShdw>
                </a:effectLst>
                <a:latin typeface="Sitka Text" panose="02000505000000020004" pitchFamily="2" charset="0"/>
                <a:ea typeface="Cambria" panose="02040503050406030204" pitchFamily="18" charset="0"/>
              </a:rPr>
              <a:t>СЕРЕБРЯНЫЙ УНИВЕРСИТЕТ ТРЕТЬЕГО ВОЗРАСТА</a:t>
            </a:r>
            <a:endParaRPr lang="ru-RU" sz="4000" b="1" dirty="0">
              <a:effectLst>
                <a:outerShdw blurRad="38100" dist="38100" dir="2700000" algn="tl">
                  <a:srgbClr val="000000">
                    <a:alpha val="43137"/>
                  </a:srgbClr>
                </a:outerShdw>
              </a:effectLst>
              <a:latin typeface="Sitka Text" panose="02000505000000020004" pitchFamily="2" charset="0"/>
              <a:ea typeface="Cambria" panose="02040503050406030204" pitchFamily="18"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054" y="657496"/>
            <a:ext cx="1660153" cy="69322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6346" y="679300"/>
            <a:ext cx="1693974" cy="649618"/>
          </a:xfrm>
          <a:prstGeom prst="rect">
            <a:avLst/>
          </a:prstGeom>
        </p:spPr>
      </p:pic>
      <p:sp>
        <p:nvSpPr>
          <p:cNvPr id="9" name="Заголовок 1">
            <a:extLst>
              <a:ext uri="{FF2B5EF4-FFF2-40B4-BE49-F238E27FC236}">
                <a16:creationId xmlns:a16="http://schemas.microsoft.com/office/drawing/2014/main" id="{E9DC5D0C-0411-43E2-B1BC-5F2FAFE5388A}"/>
              </a:ext>
            </a:extLst>
          </p:cNvPr>
          <p:cNvSpPr txBox="1">
            <a:spLocks/>
          </p:cNvSpPr>
          <p:nvPr/>
        </p:nvSpPr>
        <p:spPr>
          <a:xfrm>
            <a:off x="4953138" y="2874216"/>
            <a:ext cx="6047222" cy="695038"/>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algn="r"/>
            <a:r>
              <a:rPr lang="ru-RU" sz="2400" b="1" i="1" cap="none" dirty="0">
                <a:solidFill>
                  <a:schemeClr val="accent5">
                    <a:lumMod val="75000"/>
                  </a:schemeClr>
                </a:solidFill>
                <a:latin typeface="Sitka Text" panose="02000505000000020004" pitchFamily="2" charset="0"/>
                <a:cs typeface="Times New Roman" panose="02020603050405020304" pitchFamily="18" charset="0"/>
              </a:rPr>
              <a:t>Институт Автоматики и Информационных Технологий</a:t>
            </a:r>
          </a:p>
        </p:txBody>
      </p:sp>
      <p:sp>
        <p:nvSpPr>
          <p:cNvPr id="3" name="Прямоугольник 2"/>
          <p:cNvSpPr/>
          <p:nvPr/>
        </p:nvSpPr>
        <p:spPr>
          <a:xfrm>
            <a:off x="4598759" y="3615907"/>
            <a:ext cx="7002001" cy="646331"/>
          </a:xfrm>
          <a:prstGeom prst="rect">
            <a:avLst/>
          </a:prstGeom>
        </p:spPr>
        <p:txBody>
          <a:bodyPr wrap="square">
            <a:spAutoFit/>
          </a:bodyPr>
          <a:lstStyle/>
          <a:p>
            <a:pPr algn="ctr"/>
            <a:r>
              <a:rPr lang="ru-RU" b="1" dirty="0">
                <a:latin typeface="Arial" panose="020B0604020202020204" pitchFamily="34" charset="0"/>
                <a:cs typeface="Arial" panose="020B0604020202020204" pitchFamily="34" charset="0"/>
              </a:rPr>
              <a:t>Проект: Адаптация людей пенсионного и предпенсионного возраста к вызовам цифрового общества</a:t>
            </a:r>
            <a:endParaRPr lang="ru-RU" dirty="0">
              <a:latin typeface="Arial" panose="020B0604020202020204" pitchFamily="34" charset="0"/>
              <a:cs typeface="Arial" panose="020B0604020202020204" pitchFamily="34" charset="0"/>
            </a:endParaRPr>
          </a:p>
        </p:txBody>
      </p:sp>
      <p:sp>
        <p:nvSpPr>
          <p:cNvPr id="4" name="TextBox 3"/>
          <p:cNvSpPr txBox="1"/>
          <p:nvPr/>
        </p:nvSpPr>
        <p:spPr>
          <a:xfrm>
            <a:off x="5090817" y="4544638"/>
            <a:ext cx="6829434" cy="1384995"/>
          </a:xfrm>
          <a:prstGeom prst="rect">
            <a:avLst/>
          </a:prstGeom>
          <a:noFill/>
        </p:spPr>
        <p:txBody>
          <a:bodyPr wrap="square" rtlCol="0">
            <a:spAutoFit/>
          </a:bodyPr>
          <a:lstStyle/>
          <a:p>
            <a:r>
              <a:rPr lang="ru-RU" sz="1400" b="1" i="1" dirty="0"/>
              <a:t>Докладчики: 1. Шарипов Б.Ж</a:t>
            </a:r>
            <a:r>
              <a:rPr lang="ru-RU" sz="1400" dirty="0"/>
              <a:t>. -  доктор педагогических, кандидат, технических наук, </a:t>
            </a:r>
          </a:p>
          <a:p>
            <a:r>
              <a:rPr lang="ru-RU" sz="1400" dirty="0"/>
              <a:t>                                                       академик МАИН, иностранный академик РАЕН,  </a:t>
            </a:r>
          </a:p>
          <a:p>
            <a:r>
              <a:rPr lang="ru-RU" sz="1400" dirty="0"/>
              <a:t>                                                        руководитель  Серебряного университета КазНИТУ </a:t>
            </a:r>
          </a:p>
          <a:p>
            <a:r>
              <a:rPr lang="ru-RU" sz="1400" dirty="0"/>
              <a:t>                                                         им. К.Сатпаева </a:t>
            </a:r>
          </a:p>
          <a:p>
            <a:r>
              <a:rPr lang="ru-RU" sz="1400" dirty="0"/>
              <a:t>                       </a:t>
            </a:r>
            <a:r>
              <a:rPr lang="ru-RU" sz="1400" b="1" i="1" dirty="0"/>
              <a:t>2. </a:t>
            </a:r>
            <a:r>
              <a:rPr lang="ru-RU" sz="1400" b="1" i="1" dirty="0" err="1"/>
              <a:t>Раздыкова</a:t>
            </a:r>
            <a:r>
              <a:rPr lang="ru-RU" sz="1400" b="1" i="1" dirty="0"/>
              <a:t> Р.К</a:t>
            </a:r>
            <a:r>
              <a:rPr lang="ru-RU" sz="1400" dirty="0"/>
              <a:t>.-  волонтер;</a:t>
            </a:r>
          </a:p>
          <a:p>
            <a:r>
              <a:rPr lang="ru-RU" sz="1400" dirty="0"/>
              <a:t>                       </a:t>
            </a:r>
            <a:r>
              <a:rPr lang="ru-RU" sz="1400" b="1" i="1" dirty="0"/>
              <a:t>3.  </a:t>
            </a:r>
            <a:r>
              <a:rPr lang="ru-RU" sz="1400" b="1" i="1" dirty="0" err="1"/>
              <a:t>Хасенов</a:t>
            </a:r>
            <a:r>
              <a:rPr lang="ru-RU" sz="1400" b="1" i="1" dirty="0"/>
              <a:t> К.О. </a:t>
            </a:r>
            <a:r>
              <a:rPr lang="ru-RU" sz="1400" dirty="0"/>
              <a:t>– директор ОФ «</a:t>
            </a:r>
            <a:r>
              <a:rPr lang="en-US" sz="1400" dirty="0"/>
              <a:t>Kumis </a:t>
            </a:r>
            <a:r>
              <a:rPr lang="en-US" sz="1400" dirty="0" err="1"/>
              <a:t>Khasyr</a:t>
            </a:r>
            <a:r>
              <a:rPr lang="ru-RU" sz="1400" dirty="0"/>
              <a:t>» .    </a:t>
            </a:r>
          </a:p>
        </p:txBody>
      </p:sp>
    </p:spTree>
    <p:extLst>
      <p:ext uri="{BB962C8B-B14F-4D97-AF65-F5344CB8AC3E}">
        <p14:creationId xmlns:p14="http://schemas.microsoft.com/office/powerpoint/2010/main" val="815503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67531" y="1456499"/>
            <a:ext cx="4634523" cy="1039245"/>
          </a:xfrm>
        </p:spPr>
        <p:txBody>
          <a:bodyPr>
            <a:normAutofit/>
          </a:bodyPr>
          <a:lstStyle/>
          <a:p>
            <a:pPr algn="ctr"/>
            <a:r>
              <a:rPr lang="ru-RU" sz="3200" b="1" dirty="0">
                <a:latin typeface="Sitka Text" panose="02000505000000020004" pitchFamily="2" charset="0"/>
                <a:cs typeface="Arial" panose="020B0604020202020204" pitchFamily="34" charset="0"/>
              </a:rPr>
              <a:t>Курсы, реализуемые университетом</a:t>
            </a:r>
            <a:endParaRPr lang="ru-RU" sz="3200" dirty="0">
              <a:latin typeface="Sitka Text" panose="02000505000000020004" pitchFamily="2" charset="0"/>
            </a:endParaRPr>
          </a:p>
        </p:txBody>
      </p:sp>
      <p:sp>
        <p:nvSpPr>
          <p:cNvPr id="5" name="Прямоугольник 4"/>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
        <p:nvSpPr>
          <p:cNvPr id="11" name="Объект 2"/>
          <p:cNvSpPr>
            <a:spLocks noGrp="1"/>
          </p:cNvSpPr>
          <p:nvPr>
            <p:ph idx="1"/>
          </p:nvPr>
        </p:nvSpPr>
        <p:spPr>
          <a:xfrm>
            <a:off x="458841" y="1124570"/>
            <a:ext cx="6521549" cy="4080049"/>
          </a:xfrm>
        </p:spPr>
        <p:txBody>
          <a:bodyPr>
            <a:noAutofit/>
          </a:bodyPr>
          <a:lstStyle/>
          <a:p>
            <a:pPr lvl="0" algn="just"/>
            <a:r>
              <a:rPr lang="ru-RU" sz="1800" dirty="0">
                <a:latin typeface="Sitka Text" panose="02000505000000020004" pitchFamily="2" charset="0"/>
                <a:cs typeface="Arial" panose="020B0604020202020204" pitchFamily="34" charset="0"/>
              </a:rPr>
              <a:t>Мастер-класс </a:t>
            </a:r>
            <a:r>
              <a:rPr lang="ru-RU" sz="1800" dirty="0">
                <a:solidFill>
                  <a:srgbClr val="C00000"/>
                </a:solidFill>
                <a:latin typeface="Sitka Text" panose="02000505000000020004" pitchFamily="2" charset="0"/>
                <a:cs typeface="Arial" panose="020B0604020202020204" pitchFamily="34" charset="0"/>
              </a:rPr>
              <a:t>«</a:t>
            </a:r>
            <a:r>
              <a:rPr lang="ru-RU" sz="1800" b="1" i="1" dirty="0">
                <a:solidFill>
                  <a:srgbClr val="C00000"/>
                </a:solidFill>
                <a:latin typeface="Sitka Text" panose="02000505000000020004" pitchFamily="2" charset="0"/>
                <a:cs typeface="Arial" panose="020B0604020202020204" pitchFamily="34" charset="0"/>
              </a:rPr>
              <a:t>YouTube в нашей жизни</a:t>
            </a:r>
            <a:r>
              <a:rPr lang="ru-RU" sz="1800" dirty="0">
                <a:solidFill>
                  <a:srgbClr val="C00000"/>
                </a:solidFill>
                <a:latin typeface="Sitka Text" panose="02000505000000020004" pitchFamily="2" charset="0"/>
                <a:cs typeface="Arial" panose="020B0604020202020204" pitchFamily="34" charset="0"/>
              </a:rPr>
              <a:t>». </a:t>
            </a:r>
            <a:r>
              <a:rPr lang="ru-RU" sz="1800" dirty="0">
                <a:latin typeface="Sitka Text" panose="02000505000000020004" pitchFamily="2" charset="0"/>
                <a:cs typeface="Arial" panose="020B0604020202020204" pitchFamily="34" charset="0"/>
              </a:rPr>
              <a:t>Слушатели учатся заводить аккаунт, создавать свой канал, загружать видео, вести прямой эфир и немного монтировать видеоролики с помощью инструментов You</a:t>
            </a:r>
            <a:r>
              <a:rPr lang="en-US" sz="1800" dirty="0">
                <a:latin typeface="Sitka Text" panose="02000505000000020004" pitchFamily="2" charset="0"/>
                <a:cs typeface="Arial" panose="020B0604020202020204" pitchFamily="34" charset="0"/>
              </a:rPr>
              <a:t>T</a:t>
            </a:r>
            <a:r>
              <a:rPr lang="ru-RU" sz="1800" dirty="0">
                <a:latin typeface="Sitka Text" panose="02000505000000020004" pitchFamily="2" charset="0"/>
                <a:cs typeface="Arial" panose="020B0604020202020204" pitchFamily="34" charset="0"/>
              </a:rPr>
              <a:t>ube. Кроме того, в этой программе рассказываем про социальные сети, мессенджеры (WhatsApp, Skype и др.), как пользоваться городскими сервисами через приложения и т. д. Наша задача — показать современные возможности для коммуникации и научить ими пользоваться.</a:t>
            </a:r>
          </a:p>
          <a:p>
            <a:pPr lvl="0" algn="just"/>
            <a:r>
              <a:rPr lang="ru-RU" sz="1800" dirty="0">
                <a:solidFill>
                  <a:srgbClr val="C00000"/>
                </a:solidFill>
                <a:latin typeface="Sitka Text" panose="02000505000000020004" pitchFamily="2" charset="0"/>
                <a:cs typeface="Arial" panose="020B0604020202020204" pitchFamily="34" charset="0"/>
              </a:rPr>
              <a:t>«</a:t>
            </a:r>
            <a:r>
              <a:rPr lang="ru-RU" sz="1800" b="1" i="1" dirty="0">
                <a:solidFill>
                  <a:srgbClr val="C00000"/>
                </a:solidFill>
                <a:latin typeface="Sitka Text" panose="02000505000000020004" pitchFamily="2" charset="0"/>
                <a:cs typeface="Arial" panose="020B0604020202020204" pitchFamily="34" charset="0"/>
              </a:rPr>
              <a:t>Английский для гида по Алматы</a:t>
            </a:r>
            <a:r>
              <a:rPr lang="ru-RU" sz="1800" dirty="0">
                <a:solidFill>
                  <a:srgbClr val="C00000"/>
                </a:solidFill>
                <a:latin typeface="Sitka Text" panose="02000505000000020004" pitchFamily="2" charset="0"/>
                <a:cs typeface="Arial" panose="020B0604020202020204" pitchFamily="34" charset="0"/>
              </a:rPr>
              <a:t>». </a:t>
            </a:r>
            <a:r>
              <a:rPr lang="ru-RU" sz="1800" dirty="0">
                <a:latin typeface="Sitka Text" panose="02000505000000020004" pitchFamily="2" charset="0"/>
                <a:cs typeface="Arial" panose="020B0604020202020204" pitchFamily="34" charset="0"/>
              </a:rPr>
              <a:t>Это будет группа слушателей, которые учатся английскому языку, чтобы быть гидами по Алматы (возможны и другие города Казахстана). Как правило, пенсионеры задорны и очень активны, мечтают проводить экскурсии, которые будут интересны и полезны. Знают много о нашем городе и хотят поделиться с другими. Кроме английского языка, они изучают историю Алматы.</a:t>
            </a:r>
          </a:p>
        </p:txBody>
      </p:sp>
      <p:pic>
        <p:nvPicPr>
          <p:cNvPr id="3" name="Рисунок 2"/>
          <p:cNvPicPr>
            <a:picLocks noChangeAspect="1"/>
          </p:cNvPicPr>
          <p:nvPr/>
        </p:nvPicPr>
        <p:blipFill>
          <a:blip r:embed="rId4">
            <a:clrChange>
              <a:clrFrom>
                <a:srgbClr val="FFFFFF"/>
              </a:clrFrom>
              <a:clrTo>
                <a:srgbClr val="FFFFFF">
                  <a:alpha val="0"/>
                </a:srgbClr>
              </a:clrTo>
            </a:clrChange>
          </a:blip>
          <a:stretch>
            <a:fillRect/>
          </a:stretch>
        </p:blipFill>
        <p:spPr>
          <a:xfrm>
            <a:off x="6982604" y="2609856"/>
            <a:ext cx="5004379" cy="2859168"/>
          </a:xfrm>
          <a:prstGeom prst="rect">
            <a:avLst/>
          </a:prstGeom>
        </p:spPr>
      </p:pic>
    </p:spTree>
    <p:extLst>
      <p:ext uri="{BB962C8B-B14F-4D97-AF65-F5344CB8AC3E}">
        <p14:creationId xmlns:p14="http://schemas.microsoft.com/office/powerpoint/2010/main" val="228109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088570" y="1011640"/>
            <a:ext cx="9884229" cy="626952"/>
          </a:xfrm>
        </p:spPr>
        <p:txBody>
          <a:bodyPr>
            <a:normAutofit/>
          </a:bodyPr>
          <a:lstStyle/>
          <a:p>
            <a:pPr algn="ctr"/>
            <a:r>
              <a:rPr lang="ru-RU" sz="3200" b="1" dirty="0">
                <a:latin typeface="Sitka Text" panose="02000505000000020004" pitchFamily="2" charset="0"/>
                <a:cs typeface="Arial" panose="020B0604020202020204" pitchFamily="34" charset="0"/>
              </a:rPr>
              <a:t>Курсы, реализуемые университетом</a:t>
            </a:r>
            <a:endParaRPr lang="ru-RU" sz="3200" dirty="0">
              <a:latin typeface="Sitka Text" panose="02000505000000020004" pitchFamily="2" charset="0"/>
            </a:endParaRPr>
          </a:p>
        </p:txBody>
      </p:sp>
      <p:sp>
        <p:nvSpPr>
          <p:cNvPr id="6" name="Объект 2"/>
          <p:cNvSpPr txBox="1">
            <a:spLocks/>
          </p:cNvSpPr>
          <p:nvPr/>
        </p:nvSpPr>
        <p:spPr>
          <a:xfrm>
            <a:off x="682245" y="1565431"/>
            <a:ext cx="10584256" cy="4831660"/>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ru-RU" sz="1800" dirty="0">
                <a:latin typeface="Sitka Text" panose="02000505000000020004" pitchFamily="2" charset="0"/>
                <a:cs typeface="Arial" panose="020B0604020202020204" pitchFamily="34" charset="0"/>
              </a:rPr>
              <a:t>Курс </a:t>
            </a:r>
            <a:r>
              <a:rPr lang="ru-RU" sz="1800" dirty="0">
                <a:solidFill>
                  <a:srgbClr val="C00000"/>
                </a:solidFill>
                <a:latin typeface="Sitka Text" panose="02000505000000020004" pitchFamily="2" charset="0"/>
                <a:cs typeface="Arial" panose="020B0604020202020204" pitchFamily="34" charset="0"/>
              </a:rPr>
              <a:t>«</a:t>
            </a:r>
            <a:r>
              <a:rPr lang="ru-RU" sz="1800" b="1" i="1" dirty="0">
                <a:solidFill>
                  <a:srgbClr val="C00000"/>
                </a:solidFill>
                <a:latin typeface="Sitka Text" panose="02000505000000020004" pitchFamily="2" charset="0"/>
                <a:cs typeface="Arial" panose="020B0604020202020204" pitchFamily="34" charset="0"/>
              </a:rPr>
              <a:t>Иностранный язык для общения и путешествий»</a:t>
            </a:r>
            <a:r>
              <a:rPr lang="ru-RU" sz="1800" dirty="0">
                <a:solidFill>
                  <a:srgbClr val="C00000"/>
                </a:solidFill>
                <a:latin typeface="Sitka Text" panose="02000505000000020004" pitchFamily="2" charset="0"/>
                <a:cs typeface="Arial" panose="020B0604020202020204" pitchFamily="34" charset="0"/>
              </a:rPr>
              <a:t> </a:t>
            </a:r>
            <a:r>
              <a:rPr lang="ru-RU" sz="1800" dirty="0">
                <a:latin typeface="Sitka Text" panose="02000505000000020004" pitchFamily="2" charset="0"/>
                <a:cs typeface="Arial" panose="020B0604020202020204" pitchFamily="34" charset="0"/>
              </a:rPr>
              <a:t>(Продвинутый курс. 36 час). Знание иностранного языка дает путешественнику множество преимуществ, ведь в процессе общения можно разрешить любую сложную ситуацию, не важно ищете вы дорогу или заказываете еду в ресторане. Общение в рамках курса позволит преодолеть языковой барьер, вспомнить грамматику и расширить словарный запас.</a:t>
            </a:r>
          </a:p>
          <a:p>
            <a:pPr algn="just"/>
            <a:r>
              <a:rPr lang="ru-RU" sz="1800" dirty="0">
                <a:latin typeface="Sitka Text" panose="02000505000000020004" pitchFamily="2" charset="0"/>
                <a:cs typeface="Arial" panose="020B0604020202020204" pitchFamily="34" charset="0"/>
              </a:rPr>
              <a:t>Курс </a:t>
            </a:r>
            <a:r>
              <a:rPr lang="ru-RU" sz="1800" b="1" i="1" dirty="0">
                <a:solidFill>
                  <a:srgbClr val="C00000"/>
                </a:solidFill>
                <a:latin typeface="Sitka Text" panose="02000505000000020004" pitchFamily="2" charset="0"/>
                <a:cs typeface="Arial" panose="020B0604020202020204" pitchFamily="34" charset="0"/>
              </a:rPr>
              <a:t>«Основы создания сайтов».</a:t>
            </a:r>
            <a:r>
              <a:rPr lang="ru-RU" sz="1800" dirty="0">
                <a:solidFill>
                  <a:srgbClr val="C00000"/>
                </a:solidFill>
                <a:latin typeface="Sitka Text" panose="02000505000000020004" pitchFamily="2" charset="0"/>
                <a:cs typeface="Arial" panose="020B0604020202020204" pitchFamily="34" charset="0"/>
              </a:rPr>
              <a:t> </a:t>
            </a:r>
            <a:r>
              <a:rPr lang="ru-RU" sz="1800" dirty="0">
                <a:latin typeface="Sitka Text" panose="02000505000000020004" pitchFamily="2" charset="0"/>
                <a:cs typeface="Arial" panose="020B0604020202020204" pitchFamily="34" charset="0"/>
              </a:rPr>
              <a:t>По окончании обучения слушатели будут уверенно ориентироваться в современной типологии интернет-ресурсов и структурных компонентах, необходимых для реализации проектов разного уровня и смогут свободно использовать необходимый технический инструментарий для создания сайта и публикации его в сети (домен и хостинг).</a:t>
            </a:r>
          </a:p>
          <a:p>
            <a:pPr algn="just"/>
            <a:r>
              <a:rPr lang="ru-RU" sz="1800" dirty="0">
                <a:latin typeface="Sitka Text" panose="02000505000000020004" pitchFamily="2" charset="0"/>
                <a:cs typeface="Arial" panose="020B0604020202020204" pitchFamily="34" charset="0"/>
              </a:rPr>
              <a:t>Курс </a:t>
            </a:r>
            <a:r>
              <a:rPr lang="ru-RU" sz="1800" b="1" i="1" dirty="0">
                <a:solidFill>
                  <a:srgbClr val="C00000"/>
                </a:solidFill>
                <a:latin typeface="Sitka Text" panose="02000505000000020004" pitchFamily="2" charset="0"/>
                <a:cs typeface="Arial" panose="020B0604020202020204" pitchFamily="34" charset="0"/>
              </a:rPr>
              <a:t>«Цифровой куратор»,</a:t>
            </a:r>
            <a:r>
              <a:rPr lang="ru-RU" sz="1800" dirty="0">
                <a:solidFill>
                  <a:srgbClr val="C00000"/>
                </a:solidFill>
                <a:latin typeface="Sitka Text" panose="02000505000000020004" pitchFamily="2" charset="0"/>
                <a:cs typeface="Arial" panose="020B0604020202020204" pitchFamily="34" charset="0"/>
              </a:rPr>
              <a:t> 1</a:t>
            </a:r>
            <a:r>
              <a:rPr lang="ru-RU" sz="1800" dirty="0">
                <a:latin typeface="Sitka Text" panose="02000505000000020004" pitchFamily="2" charset="0"/>
                <a:cs typeface="Arial" panose="020B0604020202020204" pitchFamily="34" charset="0"/>
              </a:rPr>
              <a:t>20 час. Выдается свидетельство о рабочей профессии, предоставляющее право трудоустройства. По окончанию обучения выпускники программы смогут оказывать профессиональные консультации жителям по вопросам использования онлайн сервисов города, дистанционной коммуникации, основам безопасности, особенностям применения программного обеспечения, изучат типовые конфигурации ПК, освоят работу с базами данных и основам веб-дизайна.</a:t>
            </a:r>
          </a:p>
          <a:p>
            <a:pPr algn="just"/>
            <a:endParaRPr lang="ru-RU" sz="1800" dirty="0">
              <a:latin typeface="Sitka Text" panose="02000505000000020004" pitchFamily="2" charset="0"/>
              <a:cs typeface="Arial" panose="020B0604020202020204" pitchFamily="34" charset="0"/>
            </a:endParaRPr>
          </a:p>
        </p:txBody>
      </p:sp>
      <p:cxnSp>
        <p:nvCxnSpPr>
          <p:cNvPr id="8"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Tree>
    <p:extLst>
      <p:ext uri="{BB962C8B-B14F-4D97-AF65-F5344CB8AC3E}">
        <p14:creationId xmlns:p14="http://schemas.microsoft.com/office/powerpoint/2010/main" val="383375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570523" y="1622969"/>
            <a:ext cx="10960100" cy="5341257"/>
          </a:xfrm>
        </p:spPr>
        <p:txBody>
          <a:bodyPr>
            <a:normAutofit/>
          </a:bodyPr>
          <a:lstStyle/>
          <a:p>
            <a:pPr lvl="0" algn="just"/>
            <a:r>
              <a:rPr lang="ru-RU" sz="1800" dirty="0">
                <a:latin typeface="Arial" panose="020B0604020202020204" pitchFamily="34" charset="0"/>
                <a:cs typeface="Arial" panose="020B0604020202020204" pitchFamily="34" charset="0"/>
              </a:rPr>
              <a:t>Курс </a:t>
            </a:r>
            <a:r>
              <a:rPr lang="ru-RU" sz="1800" dirty="0">
                <a:solidFill>
                  <a:srgbClr val="C00000"/>
                </a:solidFill>
                <a:latin typeface="Arial" panose="020B0604020202020204" pitchFamily="34" charset="0"/>
                <a:cs typeface="Arial" panose="020B0604020202020204" pitchFamily="34" charset="0"/>
              </a:rPr>
              <a:t>«</a:t>
            </a:r>
            <a:r>
              <a:rPr lang="ru-RU" sz="1800" b="1" i="1" dirty="0">
                <a:solidFill>
                  <a:srgbClr val="C00000"/>
                </a:solidFill>
                <a:latin typeface="Arial" panose="020B0604020202020204" pitchFamily="34" charset="0"/>
                <a:cs typeface="Arial" panose="020B0604020202020204" pitchFamily="34" charset="0"/>
              </a:rPr>
              <a:t>Домашнее обучение и воспитание (гувернерство</a:t>
            </a:r>
            <a:r>
              <a:rPr lang="ru-RU" sz="1800" dirty="0">
                <a:solidFill>
                  <a:srgbClr val="C00000"/>
                </a:solidFill>
                <a:latin typeface="Arial" panose="020B0604020202020204" pitchFamily="34" charset="0"/>
                <a:cs typeface="Arial" panose="020B0604020202020204" pitchFamily="34" charset="0"/>
              </a:rPr>
              <a:t>)», </a:t>
            </a:r>
            <a:r>
              <a:rPr lang="ru-RU" sz="1800" dirty="0">
                <a:solidFill>
                  <a:schemeClr val="tx1"/>
                </a:solidFill>
                <a:latin typeface="Arial" panose="020B0604020202020204" pitchFamily="34" charset="0"/>
                <a:cs typeface="Arial" panose="020B0604020202020204" pitchFamily="34" charset="0"/>
              </a:rPr>
              <a:t>11</a:t>
            </a:r>
            <a:r>
              <a:rPr lang="ru-RU" sz="1800" dirty="0">
                <a:latin typeface="Arial" panose="020B0604020202020204" pitchFamily="34" charset="0"/>
                <a:cs typeface="Arial" panose="020B0604020202020204" pitchFamily="34" charset="0"/>
              </a:rPr>
              <a:t>0 час. Выдается диплом о профессиональной переподготовке установленного образца. После обучения слушатели смогут организовать и создавать условия для развития творческих и интеллектуальных способностей детей, повышения уровня их готовности к обучению в школе, обеспечения комфортных условий домашнего образования, индивидуализации процесса обучения и воспитания, умственного и физического развития ребёнка, нравственного воспитания, привития социальных навыков.</a:t>
            </a:r>
          </a:p>
          <a:p>
            <a:pPr lvl="0" algn="just"/>
            <a:r>
              <a:rPr lang="ru-RU" sz="1800" dirty="0">
                <a:latin typeface="Arial" panose="020B0604020202020204" pitchFamily="34" charset="0"/>
                <a:cs typeface="Arial" panose="020B0604020202020204" pitchFamily="34" charset="0"/>
              </a:rPr>
              <a:t> Курс </a:t>
            </a:r>
            <a:r>
              <a:rPr lang="ru-RU" sz="1800" dirty="0">
                <a:solidFill>
                  <a:srgbClr val="C00000"/>
                </a:solidFill>
                <a:latin typeface="Arial" panose="020B0604020202020204" pitchFamily="34" charset="0"/>
                <a:cs typeface="Arial" panose="020B0604020202020204" pitchFamily="34" charset="0"/>
              </a:rPr>
              <a:t>«</a:t>
            </a:r>
            <a:r>
              <a:rPr lang="ru-RU" sz="1800" b="1" i="1" dirty="0">
                <a:solidFill>
                  <a:srgbClr val="C00000"/>
                </a:solidFill>
                <a:latin typeface="Arial" panose="020B0604020202020204" pitchFamily="34" charset="0"/>
                <a:cs typeface="Arial" panose="020B0604020202020204" pitchFamily="34" charset="0"/>
              </a:rPr>
              <a:t>Психология личностного роста серебряного возраста</a:t>
            </a:r>
            <a:r>
              <a:rPr lang="ru-RU" sz="1800" dirty="0">
                <a:solidFill>
                  <a:srgbClr val="C00000"/>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Развитие личности важно в любом возрасте. На программе каждый сможет сформировать индивидуальную карту личностного роста, научиться анализировать и осуществлять выборы в образовательной сфере, межличностных отношениях, формах проведения досуга, поддержания здорового образа жизни. А также познакомиться с возможностями рефлексии с использованием социальных сетей, блога и тематических форумов.</a:t>
            </a:r>
          </a:p>
          <a:p>
            <a:pPr algn="just"/>
            <a:r>
              <a:rPr lang="ru-RU" sz="1800" dirty="0">
                <a:latin typeface="Arial" panose="020B0604020202020204" pitchFamily="34" charset="0"/>
                <a:cs typeface="Arial" panose="020B0604020202020204" pitchFamily="34" charset="0"/>
              </a:rPr>
              <a:t>Курс </a:t>
            </a:r>
            <a:r>
              <a:rPr lang="ru-RU" sz="1800" b="1" i="1" dirty="0">
                <a:solidFill>
                  <a:srgbClr val="C00000"/>
                </a:solidFill>
                <a:latin typeface="Arial" panose="020B0604020202020204" pitchFamily="34" charset="0"/>
                <a:cs typeface="Arial" panose="020B0604020202020204" pitchFamily="34" charset="0"/>
              </a:rPr>
              <a:t>«Повышение уровня финансовой грамотности»</a:t>
            </a:r>
            <a:r>
              <a:rPr lang="ru-RU" sz="1800" dirty="0">
                <a:solidFill>
                  <a:srgbClr val="C00000"/>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Финансовая грамотность: понятие, сущность, значение. Уровень финансовой грамотности в РК. Роль государства в повышении финансовой грамотности населения Государственные пособия для граждан пожилого возраста и инвалидов. Организация жизнедеятельности по имеющимся средствам личных доходов и расходов Меры социальной поддержки, предоставляемые неработающим пенсионерам, а так же гражданам, не относящимся к льготным категориям.</a:t>
            </a:r>
          </a:p>
          <a:p>
            <a:pPr algn="just"/>
            <a:endParaRPr lang="ru-RU" dirty="0">
              <a:latin typeface="Sitka Text" panose="02000505000000020004" pitchFamily="2" charset="0"/>
              <a:cs typeface="Arial" panose="020B0604020202020204" pitchFamily="34" charset="0"/>
            </a:endParaRPr>
          </a:p>
        </p:txBody>
      </p:sp>
      <p:cxnSp>
        <p:nvCxnSpPr>
          <p:cNvPr id="7"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
        <p:nvSpPr>
          <p:cNvPr id="2" name="Прямоугольник 1"/>
          <p:cNvSpPr/>
          <p:nvPr/>
        </p:nvSpPr>
        <p:spPr>
          <a:xfrm>
            <a:off x="2023431" y="903944"/>
            <a:ext cx="8784116" cy="584775"/>
          </a:xfrm>
          <a:prstGeom prst="rect">
            <a:avLst/>
          </a:prstGeom>
        </p:spPr>
        <p:txBody>
          <a:bodyPr wrap="square">
            <a:spAutoFit/>
          </a:bodyPr>
          <a:lstStyle/>
          <a:p>
            <a:r>
              <a:rPr lang="ru-RU" sz="3200" b="1" dirty="0">
                <a:solidFill>
                  <a:srgbClr val="000000"/>
                </a:solidFill>
                <a:latin typeface="Sitka Text" panose="02000505000000020004" pitchFamily="2" charset="0"/>
                <a:ea typeface="+mj-ea"/>
                <a:cs typeface="Arial" panose="020B0604020202020204" pitchFamily="34" charset="0"/>
              </a:rPr>
              <a:t>Курсы, реализуемые университетом</a:t>
            </a:r>
            <a:endParaRPr lang="ru-RU" dirty="0"/>
          </a:p>
        </p:txBody>
      </p:sp>
    </p:spTree>
    <p:extLst>
      <p:ext uri="{BB962C8B-B14F-4D97-AF65-F5344CB8AC3E}">
        <p14:creationId xmlns:p14="http://schemas.microsoft.com/office/powerpoint/2010/main" val="193166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570522" y="912725"/>
            <a:ext cx="11217525" cy="5774514"/>
          </a:xfrm>
        </p:spPr>
        <p:txBody>
          <a:bodyPr>
            <a:normAutofit fontScale="92500" lnSpcReduction="20000"/>
          </a:bodyPr>
          <a:lstStyle/>
          <a:p>
            <a:pPr marL="342900" lvl="0" indent="-342900" algn="just" defTabSz="457200">
              <a:lnSpc>
                <a:spcPct val="100000"/>
              </a:lnSpc>
              <a:spcAft>
                <a:spcPts val="0"/>
              </a:spcAft>
              <a:buClr>
                <a:srgbClr val="ACD433"/>
              </a:buClr>
              <a:buSzPct val="80000"/>
              <a:buFont typeface="Wingdings 3" charset="2"/>
              <a:buChar char=""/>
            </a:pPr>
            <a:r>
              <a:rPr lang="ru-RU" sz="2200" dirty="0">
                <a:solidFill>
                  <a:prstClr val="black">
                    <a:lumMod val="75000"/>
                    <a:lumOff val="25000"/>
                  </a:prstClr>
                </a:solidFill>
                <a:latin typeface="Arial" panose="020B0604020202020204" pitchFamily="34" charset="0"/>
                <a:cs typeface="Arial" panose="020B0604020202020204" pitchFamily="34" charset="0"/>
              </a:rPr>
              <a:t>Курс </a:t>
            </a:r>
            <a:r>
              <a:rPr lang="ru-RU" sz="2200" dirty="0">
                <a:solidFill>
                  <a:srgbClr val="C00000"/>
                </a:solidFill>
                <a:latin typeface="Arial" panose="020B0604020202020204" pitchFamily="34" charset="0"/>
                <a:cs typeface="Arial" panose="020B0604020202020204" pitchFamily="34" charset="0"/>
              </a:rPr>
              <a:t>«</a:t>
            </a:r>
            <a:r>
              <a:rPr lang="ru-RU" sz="2200" b="1" i="1" dirty="0">
                <a:solidFill>
                  <a:srgbClr val="C00000"/>
                </a:solidFill>
                <a:latin typeface="Arial" panose="020B0604020202020204" pitchFamily="34" charset="0"/>
                <a:cs typeface="Arial" panose="020B0604020202020204" pitchFamily="34" charset="0"/>
              </a:rPr>
              <a:t>Секреты мобильной фотографии </a:t>
            </a:r>
            <a:r>
              <a:rPr lang="ru-RU" sz="2200" dirty="0">
                <a:solidFill>
                  <a:srgbClr val="C00000"/>
                </a:solidFill>
                <a:latin typeface="Arial" panose="020B0604020202020204" pitchFamily="34" charset="0"/>
                <a:cs typeface="Arial" panose="020B0604020202020204" pitchFamily="34" charset="0"/>
              </a:rPr>
              <a:t>», </a:t>
            </a:r>
            <a:r>
              <a:rPr lang="ru-RU" sz="2200" dirty="0">
                <a:solidFill>
                  <a:prstClr val="black">
                    <a:lumMod val="75000"/>
                    <a:lumOff val="25000"/>
                  </a:prstClr>
                </a:solidFill>
                <a:latin typeface="Arial" panose="020B0604020202020204" pitchFamily="34" charset="0"/>
                <a:cs typeface="Arial" panose="020B0604020202020204" pitchFamily="34" charset="0"/>
              </a:rPr>
              <a:t>36 час. </a:t>
            </a:r>
            <a:endParaRPr lang="en-US" sz="2200" dirty="0">
              <a:solidFill>
                <a:prstClr val="black">
                  <a:lumMod val="75000"/>
                  <a:lumOff val="25000"/>
                </a:prstClr>
              </a:solidFill>
              <a:latin typeface="Arial" panose="020B0604020202020204" pitchFamily="34" charset="0"/>
              <a:cs typeface="Arial" panose="020B0604020202020204" pitchFamily="34" charset="0"/>
            </a:endParaRPr>
          </a:p>
          <a:p>
            <a:pPr marL="0" lvl="0" indent="0" algn="just" defTabSz="457200">
              <a:lnSpc>
                <a:spcPct val="100000"/>
              </a:lnSpc>
              <a:spcAft>
                <a:spcPts val="0"/>
              </a:spcAft>
              <a:buClr>
                <a:srgbClr val="ACD433"/>
              </a:buClr>
              <a:buSzPct val="80000"/>
              <a:buNone/>
            </a:pPr>
            <a:r>
              <a:rPr lang="ru-RU" sz="1600" dirty="0">
                <a:solidFill>
                  <a:prstClr val="black">
                    <a:lumMod val="75000"/>
                    <a:lumOff val="25000"/>
                  </a:prstClr>
                </a:solidFill>
                <a:latin typeface="Arial" panose="020B0604020202020204" pitchFamily="34" charset="0"/>
                <a:cs typeface="Arial" panose="020B0604020202020204" pitchFamily="34" charset="0"/>
              </a:rPr>
              <a:t>         Программа «Секреты мобильной фотографии» направлена на формирование у людей серебряного возраста теоретических знаний и практических навыков в использовании камеры мобильного телефона (смартфона) и освоению различных современных технологий от создания до обработки кадров фото, научит слушателей взаимодействовать с командой, с целью воплощения своих идей в жизнь. По итогам трех курсов обучения был организован открытый фотоконкурс, по мобильной фотографии предназначенного для лиц старшего возраста, достигших +55 лет. Было представлено на фотоконкурс 210 фотографий, отобрано для участия в фотоконкурсе 190. 20 фотографий были отклонены из-за не соответствия теме и позднего представления. </a:t>
            </a:r>
            <a:r>
              <a:rPr lang="ru-RU" sz="1600" dirty="0">
                <a:solidFill>
                  <a:srgbClr val="0070C0"/>
                </a:solidFill>
                <a:latin typeface="Arial" panose="020B0604020202020204" pitchFamily="34" charset="0"/>
                <a:cs typeface="Arial" panose="020B0604020202020204" pitchFamily="34" charset="0"/>
              </a:rPr>
              <a:t>Возраст участников фотоконкурса </a:t>
            </a:r>
            <a:r>
              <a:rPr lang="ru-RU" sz="1600" b="1" i="1" dirty="0">
                <a:solidFill>
                  <a:srgbClr val="0070C0"/>
                </a:solidFill>
                <a:latin typeface="Arial" panose="020B0604020202020204" pitchFamily="34" charset="0"/>
                <a:cs typeface="Arial" panose="020B0604020202020204" pitchFamily="34" charset="0"/>
              </a:rPr>
              <a:t>от 55 лет и до 90 лет.</a:t>
            </a:r>
          </a:p>
          <a:p>
            <a:pPr marL="0" lvl="0" indent="0" algn="just" defTabSz="457200">
              <a:lnSpc>
                <a:spcPct val="120000"/>
              </a:lnSpc>
              <a:spcAft>
                <a:spcPts val="0"/>
              </a:spcAft>
              <a:buClr>
                <a:srgbClr val="ACD433"/>
              </a:buClr>
              <a:buSzPct val="80000"/>
              <a:buNone/>
            </a:pPr>
            <a:r>
              <a:rPr lang="ru-RU" sz="1500" b="1" dirty="0">
                <a:solidFill>
                  <a:srgbClr val="0070C0"/>
                </a:solidFill>
                <a:latin typeface="Arial" panose="020B0604020202020204" pitchFamily="34" charset="0"/>
                <a:cs typeface="Arial" panose="020B0604020202020204" pitchFamily="34" charset="0"/>
              </a:rPr>
              <a:t>Тема конкурса: "«В объективе – Мой Мир!» "</a:t>
            </a:r>
          </a:p>
          <a:p>
            <a:pPr marL="0" lvl="0" indent="0" algn="just" defTabSz="457200">
              <a:lnSpc>
                <a:spcPct val="120000"/>
              </a:lnSpc>
              <a:spcAft>
                <a:spcPts val="0"/>
              </a:spcAft>
              <a:buClr>
                <a:srgbClr val="ACD433"/>
              </a:buClr>
              <a:buSzPct val="80000"/>
              <a:buNone/>
            </a:pPr>
            <a:r>
              <a:rPr lang="ru-RU" sz="1500" b="1" i="1" dirty="0">
                <a:solidFill>
                  <a:srgbClr val="0070C0"/>
                </a:solidFill>
                <a:latin typeface="Arial" panose="020B0604020202020204" pitchFamily="34" charset="0"/>
                <a:cs typeface="Arial" panose="020B0604020202020204" pitchFamily="34" charset="0"/>
              </a:rPr>
              <a:t>Номинации фотоконкурса:</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1.Семья, дети и внуки;</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2. Природа родного края, уличная и городская фотография;</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3. Друзья, культура и искусство, спорт и физическая активность;</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4. Повернись лицом к проблеме.</a:t>
            </a:r>
          </a:p>
          <a:p>
            <a:pPr marL="0" lvl="0" indent="0" algn="just" defTabSz="457200">
              <a:lnSpc>
                <a:spcPct val="120000"/>
              </a:lnSpc>
              <a:spcAft>
                <a:spcPts val="0"/>
              </a:spcAft>
              <a:buClr>
                <a:srgbClr val="ACD433"/>
              </a:buClr>
              <a:buSzPct val="80000"/>
              <a:buNone/>
            </a:pPr>
            <a:r>
              <a:rPr lang="ru-RU" sz="1500" b="1" i="1" dirty="0">
                <a:solidFill>
                  <a:srgbClr val="0070C0"/>
                </a:solidFill>
                <a:latin typeface="Arial" panose="020B0604020202020204" pitchFamily="34" charset="0"/>
                <a:cs typeface="Arial" panose="020B0604020202020204" pitchFamily="34" charset="0"/>
              </a:rPr>
              <a:t>Призовой фонд по каждому направлению:</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1.Диплом 1 степени, золотая медаль подарочный набор для 1-го места.</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2.Диплом 2 степени, серебряная медаль и подарочный набор для 2-го места.</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3.Диплом 3 степени, бронзовая медаль и подарочный набор для 3-го места.</a:t>
            </a:r>
          </a:p>
          <a:p>
            <a:pPr marL="0" lvl="0" indent="0" algn="just" defTabSz="457200">
              <a:lnSpc>
                <a:spcPct val="120000"/>
              </a:lnSpc>
              <a:spcAft>
                <a:spcPts val="0"/>
              </a:spcAft>
              <a:buClr>
                <a:srgbClr val="ACD433"/>
              </a:buClr>
              <a:buSzPct val="80000"/>
              <a:buNone/>
            </a:pPr>
            <a:r>
              <a:rPr lang="ru-RU" sz="1500" dirty="0">
                <a:solidFill>
                  <a:prstClr val="black"/>
                </a:solidFill>
                <a:latin typeface="Arial" panose="020B0604020202020204" pitchFamily="34" charset="0"/>
                <a:cs typeface="Arial" panose="020B0604020202020204" pitchFamily="34" charset="0"/>
              </a:rPr>
              <a:t>4.Приз "Зрительских симпатий" (по каждому направлению) включает диплом , медали и подарочный набор.</a:t>
            </a:r>
          </a:p>
          <a:p>
            <a:pPr algn="just"/>
            <a:endParaRPr lang="ru-RU" dirty="0">
              <a:latin typeface="Sitka Text" panose="02000505000000020004" pitchFamily="2" charset="0"/>
              <a:cs typeface="Arial" panose="020B0604020202020204" pitchFamily="34" charset="0"/>
            </a:endParaRPr>
          </a:p>
        </p:txBody>
      </p:sp>
      <p:cxnSp>
        <p:nvCxnSpPr>
          <p:cNvPr id="7"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Tree>
    <p:extLst>
      <p:ext uri="{BB962C8B-B14F-4D97-AF65-F5344CB8AC3E}">
        <p14:creationId xmlns:p14="http://schemas.microsoft.com/office/powerpoint/2010/main" val="2544009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47151" y="0"/>
            <a:ext cx="9888582" cy="6664749"/>
            <a:chOff x="0" y="0"/>
            <a:chExt cx="10692765" cy="7562215"/>
          </a:xfrm>
        </p:grpSpPr>
        <p:pic>
          <p:nvPicPr>
            <p:cNvPr id="3" name="object 3"/>
            <p:cNvPicPr/>
            <p:nvPr/>
          </p:nvPicPr>
          <p:blipFill>
            <a:blip r:embed="rId2" cstate="print"/>
            <a:stretch>
              <a:fillRect/>
            </a:stretch>
          </p:blipFill>
          <p:spPr>
            <a:xfrm>
              <a:off x="0" y="0"/>
              <a:ext cx="10692765" cy="7562088"/>
            </a:xfrm>
            <a:prstGeom prst="rect">
              <a:avLst/>
            </a:prstGeom>
          </p:spPr>
        </p:pic>
        <p:pic>
          <p:nvPicPr>
            <p:cNvPr id="4" name="object 4"/>
            <p:cNvPicPr/>
            <p:nvPr/>
          </p:nvPicPr>
          <p:blipFill>
            <a:blip r:embed="rId3" cstate="print"/>
            <a:stretch>
              <a:fillRect/>
            </a:stretch>
          </p:blipFill>
          <p:spPr>
            <a:xfrm>
              <a:off x="1080135" y="1058545"/>
              <a:ext cx="8541385" cy="5438140"/>
            </a:xfrm>
            <a:prstGeom prst="rect">
              <a:avLst/>
            </a:prstGeom>
          </p:spPr>
        </p:pic>
        <p:sp>
          <p:nvSpPr>
            <p:cNvPr id="5" name="object 5"/>
            <p:cNvSpPr/>
            <p:nvPr/>
          </p:nvSpPr>
          <p:spPr>
            <a:xfrm>
              <a:off x="1080135" y="1084580"/>
              <a:ext cx="8541385" cy="2620010"/>
            </a:xfrm>
            <a:custGeom>
              <a:avLst/>
              <a:gdLst/>
              <a:ahLst/>
              <a:cxnLst/>
              <a:rect l="l" t="t" r="r" b="b"/>
              <a:pathLst>
                <a:path w="8541385" h="2620010">
                  <a:moveTo>
                    <a:pt x="0" y="0"/>
                  </a:moveTo>
                  <a:lnTo>
                    <a:pt x="8541385" y="0"/>
                  </a:lnTo>
                </a:path>
                <a:path w="8541385" h="2620010">
                  <a:moveTo>
                    <a:pt x="0" y="45720"/>
                  </a:moveTo>
                  <a:lnTo>
                    <a:pt x="8541385" y="45720"/>
                  </a:lnTo>
                </a:path>
                <a:path w="8541385" h="2620010">
                  <a:moveTo>
                    <a:pt x="0" y="92075"/>
                  </a:moveTo>
                  <a:lnTo>
                    <a:pt x="8541385" y="92075"/>
                  </a:lnTo>
                </a:path>
                <a:path w="8541385" h="2620010">
                  <a:moveTo>
                    <a:pt x="0" y="137795"/>
                  </a:moveTo>
                  <a:lnTo>
                    <a:pt x="8541385" y="137795"/>
                  </a:lnTo>
                </a:path>
                <a:path w="8541385" h="2620010">
                  <a:moveTo>
                    <a:pt x="0" y="183515"/>
                  </a:moveTo>
                  <a:lnTo>
                    <a:pt x="8541385" y="183515"/>
                  </a:lnTo>
                </a:path>
                <a:path w="8541385" h="2620010">
                  <a:moveTo>
                    <a:pt x="0" y="229870"/>
                  </a:moveTo>
                  <a:lnTo>
                    <a:pt x="8541385" y="229870"/>
                  </a:lnTo>
                </a:path>
                <a:path w="8541385" h="2620010">
                  <a:moveTo>
                    <a:pt x="0" y="275590"/>
                  </a:moveTo>
                  <a:lnTo>
                    <a:pt x="8541385" y="275590"/>
                  </a:lnTo>
                </a:path>
                <a:path w="8541385" h="2620010">
                  <a:moveTo>
                    <a:pt x="0" y="321945"/>
                  </a:moveTo>
                  <a:lnTo>
                    <a:pt x="8541385" y="321945"/>
                  </a:lnTo>
                </a:path>
                <a:path w="8541385" h="2620010">
                  <a:moveTo>
                    <a:pt x="0" y="367665"/>
                  </a:moveTo>
                  <a:lnTo>
                    <a:pt x="8541385" y="367665"/>
                  </a:lnTo>
                </a:path>
                <a:path w="8541385" h="2620010">
                  <a:moveTo>
                    <a:pt x="0" y="413385"/>
                  </a:moveTo>
                  <a:lnTo>
                    <a:pt x="8541385" y="413385"/>
                  </a:lnTo>
                </a:path>
                <a:path w="8541385" h="2620010">
                  <a:moveTo>
                    <a:pt x="0" y="459740"/>
                  </a:moveTo>
                  <a:lnTo>
                    <a:pt x="8541385" y="459740"/>
                  </a:lnTo>
                </a:path>
                <a:path w="8541385" h="2620010">
                  <a:moveTo>
                    <a:pt x="0" y="505460"/>
                  </a:moveTo>
                  <a:lnTo>
                    <a:pt x="8541385" y="505460"/>
                  </a:lnTo>
                </a:path>
                <a:path w="8541385" h="2620010">
                  <a:moveTo>
                    <a:pt x="0" y="551815"/>
                  </a:moveTo>
                  <a:lnTo>
                    <a:pt x="8541385" y="551815"/>
                  </a:lnTo>
                </a:path>
                <a:path w="8541385" h="2620010">
                  <a:moveTo>
                    <a:pt x="0" y="597535"/>
                  </a:moveTo>
                  <a:lnTo>
                    <a:pt x="8541385" y="597535"/>
                  </a:lnTo>
                </a:path>
                <a:path w="8541385" h="2620010">
                  <a:moveTo>
                    <a:pt x="0" y="643255"/>
                  </a:moveTo>
                  <a:lnTo>
                    <a:pt x="8541385" y="643255"/>
                  </a:lnTo>
                </a:path>
                <a:path w="8541385" h="2620010">
                  <a:moveTo>
                    <a:pt x="0" y="689610"/>
                  </a:moveTo>
                  <a:lnTo>
                    <a:pt x="8541385" y="689610"/>
                  </a:lnTo>
                </a:path>
                <a:path w="8541385" h="2620010">
                  <a:moveTo>
                    <a:pt x="0" y="735330"/>
                  </a:moveTo>
                  <a:lnTo>
                    <a:pt x="8541385" y="735330"/>
                  </a:lnTo>
                </a:path>
                <a:path w="8541385" h="2620010">
                  <a:moveTo>
                    <a:pt x="0" y="781685"/>
                  </a:moveTo>
                  <a:lnTo>
                    <a:pt x="8541385" y="781685"/>
                  </a:lnTo>
                </a:path>
                <a:path w="8541385" h="2620010">
                  <a:moveTo>
                    <a:pt x="0" y="827405"/>
                  </a:moveTo>
                  <a:lnTo>
                    <a:pt x="8541385" y="827405"/>
                  </a:lnTo>
                </a:path>
                <a:path w="8541385" h="2620010">
                  <a:moveTo>
                    <a:pt x="0" y="873125"/>
                  </a:moveTo>
                  <a:lnTo>
                    <a:pt x="8541385" y="873125"/>
                  </a:lnTo>
                </a:path>
                <a:path w="8541385" h="2620010">
                  <a:moveTo>
                    <a:pt x="0" y="919480"/>
                  </a:moveTo>
                  <a:lnTo>
                    <a:pt x="8541385" y="919480"/>
                  </a:lnTo>
                </a:path>
                <a:path w="8541385" h="2620010">
                  <a:moveTo>
                    <a:pt x="0" y="965200"/>
                  </a:moveTo>
                  <a:lnTo>
                    <a:pt x="8541385" y="965200"/>
                  </a:lnTo>
                </a:path>
                <a:path w="8541385" h="2620010">
                  <a:moveTo>
                    <a:pt x="0" y="1011555"/>
                  </a:moveTo>
                  <a:lnTo>
                    <a:pt x="8541385" y="1011555"/>
                  </a:lnTo>
                </a:path>
                <a:path w="8541385" h="2620010">
                  <a:moveTo>
                    <a:pt x="0" y="1057275"/>
                  </a:moveTo>
                  <a:lnTo>
                    <a:pt x="8541385" y="1057275"/>
                  </a:lnTo>
                </a:path>
                <a:path w="8541385" h="2620010">
                  <a:moveTo>
                    <a:pt x="0" y="1102995"/>
                  </a:moveTo>
                  <a:lnTo>
                    <a:pt x="8541385" y="1102995"/>
                  </a:lnTo>
                </a:path>
                <a:path w="8541385" h="2620010">
                  <a:moveTo>
                    <a:pt x="0" y="1149350"/>
                  </a:moveTo>
                  <a:lnTo>
                    <a:pt x="8541385" y="1149350"/>
                  </a:lnTo>
                </a:path>
                <a:path w="8541385" h="2620010">
                  <a:moveTo>
                    <a:pt x="0" y="1195070"/>
                  </a:moveTo>
                  <a:lnTo>
                    <a:pt x="8541385" y="1195070"/>
                  </a:lnTo>
                </a:path>
                <a:path w="8541385" h="2620010">
                  <a:moveTo>
                    <a:pt x="0" y="1240790"/>
                  </a:moveTo>
                  <a:lnTo>
                    <a:pt x="8541385" y="1240790"/>
                  </a:lnTo>
                </a:path>
                <a:path w="8541385" h="2620010">
                  <a:moveTo>
                    <a:pt x="0" y="1287145"/>
                  </a:moveTo>
                  <a:lnTo>
                    <a:pt x="8541385" y="1287145"/>
                  </a:lnTo>
                </a:path>
                <a:path w="8541385" h="2620010">
                  <a:moveTo>
                    <a:pt x="0" y="1332865"/>
                  </a:moveTo>
                  <a:lnTo>
                    <a:pt x="8541385" y="1332865"/>
                  </a:lnTo>
                </a:path>
                <a:path w="8541385" h="2620010">
                  <a:moveTo>
                    <a:pt x="0" y="1379220"/>
                  </a:moveTo>
                  <a:lnTo>
                    <a:pt x="8541385" y="1379220"/>
                  </a:lnTo>
                </a:path>
                <a:path w="8541385" h="2620010">
                  <a:moveTo>
                    <a:pt x="0" y="1424940"/>
                  </a:moveTo>
                  <a:lnTo>
                    <a:pt x="8541385" y="1424940"/>
                  </a:lnTo>
                </a:path>
                <a:path w="8541385" h="2620010">
                  <a:moveTo>
                    <a:pt x="0" y="1470660"/>
                  </a:moveTo>
                  <a:lnTo>
                    <a:pt x="8541385" y="1470660"/>
                  </a:lnTo>
                </a:path>
                <a:path w="8541385" h="2620010">
                  <a:moveTo>
                    <a:pt x="0" y="1517015"/>
                  </a:moveTo>
                  <a:lnTo>
                    <a:pt x="8541385" y="1517015"/>
                  </a:lnTo>
                </a:path>
                <a:path w="8541385" h="2620010">
                  <a:moveTo>
                    <a:pt x="0" y="1562735"/>
                  </a:moveTo>
                  <a:lnTo>
                    <a:pt x="8541385" y="1562735"/>
                  </a:lnTo>
                </a:path>
                <a:path w="8541385" h="2620010">
                  <a:moveTo>
                    <a:pt x="0" y="1609090"/>
                  </a:moveTo>
                  <a:lnTo>
                    <a:pt x="8541385" y="1609090"/>
                  </a:lnTo>
                </a:path>
                <a:path w="8541385" h="2620010">
                  <a:moveTo>
                    <a:pt x="0" y="1654810"/>
                  </a:moveTo>
                  <a:lnTo>
                    <a:pt x="8541385" y="1654810"/>
                  </a:lnTo>
                </a:path>
                <a:path w="8541385" h="2620010">
                  <a:moveTo>
                    <a:pt x="0" y="1700530"/>
                  </a:moveTo>
                  <a:lnTo>
                    <a:pt x="8541385" y="1700530"/>
                  </a:lnTo>
                </a:path>
                <a:path w="8541385" h="2620010">
                  <a:moveTo>
                    <a:pt x="0" y="1746885"/>
                  </a:moveTo>
                  <a:lnTo>
                    <a:pt x="8541385" y="1746885"/>
                  </a:lnTo>
                </a:path>
                <a:path w="8541385" h="2620010">
                  <a:moveTo>
                    <a:pt x="0" y="1792605"/>
                  </a:moveTo>
                  <a:lnTo>
                    <a:pt x="8541385" y="1792605"/>
                  </a:lnTo>
                </a:path>
                <a:path w="8541385" h="2620010">
                  <a:moveTo>
                    <a:pt x="0" y="1838960"/>
                  </a:moveTo>
                  <a:lnTo>
                    <a:pt x="8541385" y="1838960"/>
                  </a:lnTo>
                </a:path>
                <a:path w="8541385" h="2620010">
                  <a:moveTo>
                    <a:pt x="0" y="1884680"/>
                  </a:moveTo>
                  <a:lnTo>
                    <a:pt x="8541385" y="1884680"/>
                  </a:lnTo>
                </a:path>
                <a:path w="8541385" h="2620010">
                  <a:moveTo>
                    <a:pt x="0" y="1930400"/>
                  </a:moveTo>
                  <a:lnTo>
                    <a:pt x="8541385" y="1930400"/>
                  </a:lnTo>
                </a:path>
                <a:path w="8541385" h="2620010">
                  <a:moveTo>
                    <a:pt x="0" y="1976755"/>
                  </a:moveTo>
                  <a:lnTo>
                    <a:pt x="8541385" y="1976755"/>
                  </a:lnTo>
                </a:path>
                <a:path w="8541385" h="2620010">
                  <a:moveTo>
                    <a:pt x="0" y="2022475"/>
                  </a:moveTo>
                  <a:lnTo>
                    <a:pt x="8541385" y="2022475"/>
                  </a:lnTo>
                </a:path>
                <a:path w="8541385" h="2620010">
                  <a:moveTo>
                    <a:pt x="0" y="2068830"/>
                  </a:moveTo>
                  <a:lnTo>
                    <a:pt x="8541385" y="2068830"/>
                  </a:lnTo>
                </a:path>
                <a:path w="8541385" h="2620010">
                  <a:moveTo>
                    <a:pt x="0" y="2114550"/>
                  </a:moveTo>
                  <a:lnTo>
                    <a:pt x="8541385" y="2114550"/>
                  </a:lnTo>
                </a:path>
                <a:path w="8541385" h="2620010">
                  <a:moveTo>
                    <a:pt x="0" y="2160270"/>
                  </a:moveTo>
                  <a:lnTo>
                    <a:pt x="8541385" y="2160270"/>
                  </a:lnTo>
                </a:path>
                <a:path w="8541385" h="2620010">
                  <a:moveTo>
                    <a:pt x="0" y="2206625"/>
                  </a:moveTo>
                  <a:lnTo>
                    <a:pt x="8541385" y="2206625"/>
                  </a:lnTo>
                </a:path>
                <a:path w="8541385" h="2620010">
                  <a:moveTo>
                    <a:pt x="0" y="2252345"/>
                  </a:moveTo>
                  <a:lnTo>
                    <a:pt x="8541385" y="2252345"/>
                  </a:lnTo>
                </a:path>
                <a:path w="8541385" h="2620010">
                  <a:moveTo>
                    <a:pt x="0" y="2298065"/>
                  </a:moveTo>
                  <a:lnTo>
                    <a:pt x="8541385" y="2298065"/>
                  </a:lnTo>
                </a:path>
                <a:path w="8541385" h="2620010">
                  <a:moveTo>
                    <a:pt x="0" y="2344420"/>
                  </a:moveTo>
                  <a:lnTo>
                    <a:pt x="8541385" y="2344420"/>
                  </a:lnTo>
                </a:path>
                <a:path w="8541385" h="2620010">
                  <a:moveTo>
                    <a:pt x="0" y="2390140"/>
                  </a:moveTo>
                  <a:lnTo>
                    <a:pt x="8541385" y="2390140"/>
                  </a:lnTo>
                </a:path>
                <a:path w="8541385" h="2620010">
                  <a:moveTo>
                    <a:pt x="0" y="2436495"/>
                  </a:moveTo>
                  <a:lnTo>
                    <a:pt x="8541385" y="2436495"/>
                  </a:lnTo>
                </a:path>
                <a:path w="8541385" h="2620010">
                  <a:moveTo>
                    <a:pt x="0" y="2482215"/>
                  </a:moveTo>
                  <a:lnTo>
                    <a:pt x="8541385" y="2482215"/>
                  </a:lnTo>
                </a:path>
                <a:path w="8541385" h="2620010">
                  <a:moveTo>
                    <a:pt x="0" y="2527935"/>
                  </a:moveTo>
                  <a:lnTo>
                    <a:pt x="8541385" y="2527935"/>
                  </a:lnTo>
                </a:path>
                <a:path w="8541385" h="2620010">
                  <a:moveTo>
                    <a:pt x="0" y="2620010"/>
                  </a:moveTo>
                  <a:lnTo>
                    <a:pt x="8541385" y="2620010"/>
                  </a:lnTo>
                </a:path>
              </a:pathLst>
            </a:custGeom>
            <a:ln w="27952">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object 6"/>
            <p:cNvSpPr/>
            <p:nvPr/>
          </p:nvSpPr>
          <p:spPr>
            <a:xfrm>
              <a:off x="1080135" y="3782694"/>
              <a:ext cx="8541385" cy="445134"/>
            </a:xfrm>
            <a:custGeom>
              <a:avLst/>
              <a:gdLst/>
              <a:ahLst/>
              <a:cxnLst/>
              <a:rect l="l" t="t" r="r" b="b"/>
              <a:pathLst>
                <a:path w="8541385" h="445135">
                  <a:moveTo>
                    <a:pt x="8541385" y="103505"/>
                  </a:moveTo>
                  <a:lnTo>
                    <a:pt x="0" y="103505"/>
                  </a:lnTo>
                  <a:lnTo>
                    <a:pt x="0" y="113665"/>
                  </a:lnTo>
                  <a:lnTo>
                    <a:pt x="0" y="119380"/>
                  </a:lnTo>
                  <a:lnTo>
                    <a:pt x="0" y="444512"/>
                  </a:lnTo>
                  <a:lnTo>
                    <a:pt x="8541385" y="444512"/>
                  </a:lnTo>
                  <a:lnTo>
                    <a:pt x="8541385" y="113665"/>
                  </a:lnTo>
                  <a:lnTo>
                    <a:pt x="8541385" y="103505"/>
                  </a:lnTo>
                  <a:close/>
                </a:path>
                <a:path w="8541385" h="445135">
                  <a:moveTo>
                    <a:pt x="8541385" y="0"/>
                  </a:moveTo>
                  <a:lnTo>
                    <a:pt x="0" y="0"/>
                  </a:lnTo>
                  <a:lnTo>
                    <a:pt x="0" y="27305"/>
                  </a:lnTo>
                  <a:lnTo>
                    <a:pt x="0" y="27952"/>
                  </a:lnTo>
                  <a:lnTo>
                    <a:pt x="0" y="101600"/>
                  </a:lnTo>
                  <a:lnTo>
                    <a:pt x="8541385" y="101600"/>
                  </a:lnTo>
                  <a:lnTo>
                    <a:pt x="8541385" y="27305"/>
                  </a:lnTo>
                  <a:lnTo>
                    <a:pt x="8541385" y="0"/>
                  </a:lnTo>
                  <a:close/>
                </a:path>
              </a:pathLst>
            </a:custGeom>
            <a:solidFill>
              <a:srgbClr val="F3EBD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object 7"/>
            <p:cNvSpPr/>
            <p:nvPr/>
          </p:nvSpPr>
          <p:spPr>
            <a:xfrm>
              <a:off x="1080135" y="4259579"/>
              <a:ext cx="8541385" cy="0"/>
            </a:xfrm>
            <a:custGeom>
              <a:avLst/>
              <a:gdLst/>
              <a:ahLst/>
              <a:cxnLst/>
              <a:rect l="l" t="t" r="r" b="b"/>
              <a:pathLst>
                <a:path w="8541385">
                  <a:moveTo>
                    <a:pt x="0" y="0"/>
                  </a:moveTo>
                  <a:lnTo>
                    <a:pt x="8541385" y="0"/>
                  </a:lnTo>
                </a:path>
              </a:pathLst>
            </a:custGeom>
            <a:ln w="27940">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 name="object 8"/>
            <p:cNvSpPr/>
            <p:nvPr/>
          </p:nvSpPr>
          <p:spPr>
            <a:xfrm>
              <a:off x="1080135" y="4305934"/>
              <a:ext cx="8541385" cy="0"/>
            </a:xfrm>
            <a:custGeom>
              <a:avLst/>
              <a:gdLst/>
              <a:ahLst/>
              <a:cxnLst/>
              <a:rect l="l" t="t" r="r" b="b"/>
              <a:pathLst>
                <a:path w="8541385">
                  <a:moveTo>
                    <a:pt x="0" y="0"/>
                  </a:moveTo>
                  <a:lnTo>
                    <a:pt x="8541385" y="0"/>
                  </a:lnTo>
                </a:path>
              </a:pathLst>
            </a:custGeom>
            <a:ln w="27952">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object 9"/>
            <p:cNvSpPr/>
            <p:nvPr/>
          </p:nvSpPr>
          <p:spPr>
            <a:xfrm>
              <a:off x="1080135" y="4351654"/>
              <a:ext cx="8541385" cy="0"/>
            </a:xfrm>
            <a:custGeom>
              <a:avLst/>
              <a:gdLst/>
              <a:ahLst/>
              <a:cxnLst/>
              <a:rect l="l" t="t" r="r" b="b"/>
              <a:pathLst>
                <a:path w="8541385">
                  <a:moveTo>
                    <a:pt x="0" y="0"/>
                  </a:moveTo>
                  <a:lnTo>
                    <a:pt x="8541385" y="0"/>
                  </a:lnTo>
                </a:path>
              </a:pathLst>
            </a:custGeom>
            <a:ln w="27940">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object 10"/>
            <p:cNvSpPr/>
            <p:nvPr/>
          </p:nvSpPr>
          <p:spPr>
            <a:xfrm>
              <a:off x="1080135" y="4398009"/>
              <a:ext cx="8541385" cy="0"/>
            </a:xfrm>
            <a:custGeom>
              <a:avLst/>
              <a:gdLst/>
              <a:ahLst/>
              <a:cxnLst/>
              <a:rect l="l" t="t" r="r" b="b"/>
              <a:pathLst>
                <a:path w="8541385">
                  <a:moveTo>
                    <a:pt x="0" y="0"/>
                  </a:moveTo>
                  <a:lnTo>
                    <a:pt x="8541385" y="0"/>
                  </a:lnTo>
                </a:path>
              </a:pathLst>
            </a:custGeom>
            <a:ln w="27952">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object 11"/>
            <p:cNvSpPr/>
            <p:nvPr/>
          </p:nvSpPr>
          <p:spPr>
            <a:xfrm>
              <a:off x="1080135" y="4443729"/>
              <a:ext cx="8541385" cy="0"/>
            </a:xfrm>
            <a:custGeom>
              <a:avLst/>
              <a:gdLst/>
              <a:ahLst/>
              <a:cxnLst/>
              <a:rect l="l" t="t" r="r" b="b"/>
              <a:pathLst>
                <a:path w="8541385">
                  <a:moveTo>
                    <a:pt x="0" y="0"/>
                  </a:moveTo>
                  <a:lnTo>
                    <a:pt x="8541385" y="0"/>
                  </a:lnTo>
                </a:path>
              </a:pathLst>
            </a:custGeom>
            <a:ln w="27940">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object 12"/>
            <p:cNvSpPr/>
            <p:nvPr/>
          </p:nvSpPr>
          <p:spPr>
            <a:xfrm>
              <a:off x="1080135" y="4489450"/>
              <a:ext cx="8541385" cy="46355"/>
            </a:xfrm>
            <a:custGeom>
              <a:avLst/>
              <a:gdLst/>
              <a:ahLst/>
              <a:cxnLst/>
              <a:rect l="l" t="t" r="r" b="b"/>
              <a:pathLst>
                <a:path w="8541385" h="46354">
                  <a:moveTo>
                    <a:pt x="0" y="0"/>
                  </a:moveTo>
                  <a:lnTo>
                    <a:pt x="8541385" y="0"/>
                  </a:lnTo>
                </a:path>
                <a:path w="8541385" h="46354">
                  <a:moveTo>
                    <a:pt x="0" y="46355"/>
                  </a:moveTo>
                  <a:lnTo>
                    <a:pt x="8541385" y="46355"/>
                  </a:lnTo>
                </a:path>
              </a:pathLst>
            </a:custGeom>
            <a:ln w="27952">
              <a:solidFill>
                <a:srgbClr val="F3EBD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13" name="object 13"/>
            <p:cNvPicPr/>
            <p:nvPr/>
          </p:nvPicPr>
          <p:blipFill>
            <a:blip r:embed="rId4" cstate="print"/>
            <a:stretch>
              <a:fillRect/>
            </a:stretch>
          </p:blipFill>
          <p:spPr>
            <a:xfrm>
              <a:off x="2898775" y="2153920"/>
              <a:ext cx="2942590" cy="604520"/>
            </a:xfrm>
            <a:prstGeom prst="rect">
              <a:avLst/>
            </a:prstGeom>
          </p:spPr>
        </p:pic>
        <p:pic>
          <p:nvPicPr>
            <p:cNvPr id="14" name="object 14"/>
            <p:cNvPicPr/>
            <p:nvPr/>
          </p:nvPicPr>
          <p:blipFill>
            <a:blip r:embed="rId5" cstate="print"/>
            <a:stretch>
              <a:fillRect/>
            </a:stretch>
          </p:blipFill>
          <p:spPr>
            <a:xfrm>
              <a:off x="5867400" y="2162810"/>
              <a:ext cx="1940559" cy="601345"/>
            </a:xfrm>
            <a:prstGeom prst="rect">
              <a:avLst/>
            </a:prstGeom>
          </p:spPr>
        </p:pic>
        <p:sp>
          <p:nvSpPr>
            <p:cNvPr id="15" name="object 15"/>
            <p:cNvSpPr/>
            <p:nvPr/>
          </p:nvSpPr>
          <p:spPr>
            <a:xfrm>
              <a:off x="2527300" y="3590290"/>
              <a:ext cx="5651500" cy="0"/>
            </a:xfrm>
            <a:custGeom>
              <a:avLst/>
              <a:gdLst/>
              <a:ahLst/>
              <a:cxnLst/>
              <a:rect l="l" t="t" r="r" b="b"/>
              <a:pathLst>
                <a:path w="5651500">
                  <a:moveTo>
                    <a:pt x="0" y="0"/>
                  </a:moveTo>
                  <a:lnTo>
                    <a:pt x="5651500" y="0"/>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8" name="TextBox 17"/>
          <p:cNvSpPr txBox="1"/>
          <p:nvPr/>
        </p:nvSpPr>
        <p:spPr>
          <a:xfrm>
            <a:off x="6291442" y="3569713"/>
            <a:ext cx="3372322" cy="10695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Окончил (а) курсы по программе «Серебряного университета»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Казахского национального исследовательского- технического университета имени К. И.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Сатпаева</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
        <p:nvSpPr>
          <p:cNvPr id="19" name="TextBox 18"/>
          <p:cNvSpPr txBox="1"/>
          <p:nvPr/>
        </p:nvSpPr>
        <p:spPr>
          <a:xfrm>
            <a:off x="6165098" y="4777086"/>
            <a:ext cx="3807313" cy="716863"/>
          </a:xfrm>
          <a:prstGeom prst="rect">
            <a:avLst/>
          </a:prstGeom>
          <a:noFill/>
        </p:spPr>
        <p:txBody>
          <a:bodyPr wrap="square" rtlCol="0">
            <a:spAutoFit/>
          </a:bodyPr>
          <a:lstStyle/>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103" normalizeH="0" baseline="0" noProof="0" dirty="0">
                <a:ln>
                  <a:noFill/>
                </a:ln>
                <a:solidFill>
                  <a:srgbClr val="444244"/>
                </a:solidFill>
                <a:effectLst/>
                <a:uLnTx/>
                <a:uFillTx/>
                <a:latin typeface="Times New Roman"/>
                <a:ea typeface="+mn-ea"/>
                <a:cs typeface="Times New Roman"/>
              </a:rPr>
              <a:t>Наименование</a:t>
            </a:r>
            <a:r>
              <a:rPr kumimoji="0" lang="ru-RU" sz="952" b="0" i="0" u="none" strike="noStrike" kern="1200" cap="none" spc="-14"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95" normalizeH="0" baseline="0" noProof="0" dirty="0">
                <a:ln>
                  <a:noFill/>
                </a:ln>
                <a:solidFill>
                  <a:srgbClr val="444244"/>
                </a:solidFill>
                <a:effectLst/>
                <a:uLnTx/>
                <a:uFillTx/>
                <a:latin typeface="Times New Roman"/>
                <a:ea typeface="+mn-ea"/>
                <a:cs typeface="Times New Roman"/>
              </a:rPr>
              <a:t>организации</a:t>
            </a:r>
            <a:r>
              <a:rPr kumimoji="0" lang="ru-RU" sz="952" b="0" i="0" u="none" strike="noStrike" kern="1200" cap="none" spc="-9"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9" normalizeH="0" baseline="0" noProof="0" dirty="0" err="1">
                <a:ln>
                  <a:noFill/>
                </a:ln>
                <a:solidFill>
                  <a:srgbClr val="444244"/>
                </a:solidFill>
                <a:effectLst/>
                <a:uLnTx/>
                <a:uFillTx/>
                <a:latin typeface="Times New Roman"/>
                <a:ea typeface="+mn-ea"/>
                <a:cs typeface="Times New Roman"/>
              </a:rPr>
              <a:t>КазНИТУ</a:t>
            </a:r>
            <a:r>
              <a:rPr kumimoji="0" lang="ru-RU" sz="952" b="0" i="0" u="none" strike="noStrike" kern="1200" cap="none" spc="-9" normalizeH="0" baseline="0" noProof="0" dirty="0">
                <a:ln>
                  <a:noFill/>
                </a:ln>
                <a:solidFill>
                  <a:srgbClr val="444244"/>
                </a:solidFill>
                <a:effectLst/>
                <a:uLnTx/>
                <a:uFillTx/>
                <a:latin typeface="Times New Roman"/>
                <a:ea typeface="+mn-ea"/>
                <a:cs typeface="Times New Roman"/>
              </a:rPr>
              <a:t> имени </a:t>
            </a:r>
            <a:r>
              <a:rPr kumimoji="0" lang="ru-RU" sz="952" b="0" i="0" u="none" strike="noStrike" kern="1200" cap="none" spc="-9" normalizeH="0" baseline="0" noProof="0" dirty="0" err="1">
                <a:ln>
                  <a:noFill/>
                </a:ln>
                <a:solidFill>
                  <a:srgbClr val="444244"/>
                </a:solidFill>
                <a:effectLst/>
                <a:uLnTx/>
                <a:uFillTx/>
                <a:latin typeface="Times New Roman"/>
                <a:ea typeface="+mn-ea"/>
                <a:cs typeface="Times New Roman"/>
              </a:rPr>
              <a:t>К.Сатпаева</a:t>
            </a:r>
            <a:endParaRPr kumimoji="0" lang="ru-RU" sz="952" b="0" i="0" u="sng" strike="noStrike" kern="1200" cap="none" spc="14" normalizeH="0" baseline="0" noProof="0" dirty="0">
              <a:ln>
                <a:noFill/>
              </a:ln>
              <a:solidFill>
                <a:srgbClr val="0070C0"/>
              </a:solidFill>
              <a:effectLst/>
              <a:uLnTx/>
              <a:uFill>
                <a:solidFill>
                  <a:srgbClr val="444244"/>
                </a:solidFill>
              </a:uFill>
              <a:latin typeface="Times New Roman"/>
              <a:ea typeface="+mn-ea"/>
              <a:cs typeface="Times New Roman"/>
            </a:endParaRPr>
          </a:p>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73" normalizeH="0" baseline="0" noProof="0" dirty="0">
                <a:ln>
                  <a:noFill/>
                </a:ln>
                <a:solidFill>
                  <a:srgbClr val="444244"/>
                </a:solidFill>
                <a:effectLst/>
                <a:uLnTx/>
                <a:uFillTx/>
                <a:latin typeface="Times New Roman"/>
                <a:ea typeface="+mn-ea"/>
                <a:cs typeface="Times New Roman"/>
              </a:rPr>
              <a:t>Председатель</a:t>
            </a:r>
            <a:r>
              <a:rPr kumimoji="0" lang="ru-RU" sz="952" b="0" i="0" u="none" strike="noStrike" kern="1200" cap="none" spc="18"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82" normalizeH="0" baseline="0" noProof="0" dirty="0">
                <a:ln>
                  <a:noFill/>
                </a:ln>
                <a:solidFill>
                  <a:srgbClr val="444244"/>
                </a:solidFill>
                <a:effectLst/>
                <a:uLnTx/>
                <a:uFillTx/>
                <a:latin typeface="Times New Roman"/>
                <a:ea typeface="+mn-ea"/>
                <a:cs typeface="Times New Roman"/>
              </a:rPr>
              <a:t>Правления,</a:t>
            </a:r>
            <a:r>
              <a:rPr kumimoji="0" lang="ru-RU" sz="952" b="0" i="0" u="none" strike="noStrike" kern="1200" cap="none" spc="18"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77" normalizeH="0" baseline="0" noProof="0" dirty="0">
                <a:ln>
                  <a:noFill/>
                </a:ln>
                <a:solidFill>
                  <a:srgbClr val="444244"/>
                </a:solidFill>
                <a:effectLst/>
                <a:uLnTx/>
                <a:uFillTx/>
                <a:latin typeface="Times New Roman"/>
                <a:ea typeface="+mn-ea"/>
                <a:cs typeface="Times New Roman"/>
              </a:rPr>
              <a:t>Ректор</a:t>
            </a:r>
            <a:r>
              <a:rPr kumimoji="0" lang="en-US" sz="952" b="0" i="0" u="sng" strike="noStrike" kern="1200" cap="none" spc="77" normalizeH="0" baseline="0" noProof="0" dirty="0">
                <a:ln>
                  <a:noFill/>
                </a:ln>
                <a:solidFill>
                  <a:srgbClr val="444244"/>
                </a:solidFill>
                <a:effectLst/>
                <a:uLnTx/>
                <a:uFill>
                  <a:solidFill>
                    <a:srgbClr val="434143"/>
                  </a:solidFill>
                </a:uFill>
                <a:latin typeface="Times New Roman"/>
                <a:ea typeface="+mn-ea"/>
                <a:cs typeface="Times New Roman"/>
              </a:rPr>
              <a:t>________</a:t>
            </a:r>
            <a:r>
              <a:rPr kumimoji="0" lang="ru-RU" sz="952" b="0" i="0" u="none" strike="noStrike" kern="1200" cap="none" spc="77"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77" normalizeH="0" baseline="0" noProof="0" dirty="0" err="1">
                <a:ln>
                  <a:noFill/>
                </a:ln>
                <a:solidFill>
                  <a:srgbClr val="444244"/>
                </a:solidFill>
                <a:effectLst/>
                <a:uLnTx/>
                <a:uFillTx/>
                <a:latin typeface="Times New Roman"/>
                <a:ea typeface="+mn-ea"/>
                <a:cs typeface="Times New Roman"/>
              </a:rPr>
              <a:t>Бегентаев</a:t>
            </a:r>
            <a:r>
              <a:rPr kumimoji="0" lang="ru-RU" sz="952" b="0" i="0" u="none" strike="noStrike" kern="1200" cap="none" spc="77" normalizeH="0" baseline="0" noProof="0" dirty="0">
                <a:ln>
                  <a:noFill/>
                </a:ln>
                <a:solidFill>
                  <a:srgbClr val="444244"/>
                </a:solidFill>
                <a:effectLst/>
                <a:uLnTx/>
                <a:uFillTx/>
                <a:latin typeface="Times New Roman"/>
                <a:ea typeface="+mn-ea"/>
                <a:cs typeface="Times New Roman"/>
              </a:rPr>
              <a:t> М.М.</a:t>
            </a:r>
            <a:endParaRPr kumimoji="0" lang="ru-RU" sz="952" b="0" i="0" u="none" strike="noStrike" kern="1200" cap="none" spc="-9" normalizeH="0" baseline="0" noProof="0" dirty="0">
              <a:ln>
                <a:noFill/>
              </a:ln>
              <a:solidFill>
                <a:srgbClr val="444244"/>
              </a:solidFill>
              <a:effectLst/>
              <a:uLnTx/>
              <a:uFillTx/>
              <a:latin typeface="Times New Roman"/>
              <a:ea typeface="+mn-ea"/>
              <a:cs typeface="Times New Roman"/>
            </a:endParaRPr>
          </a:p>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95" normalizeH="0" baseline="0" noProof="0" dirty="0">
                <a:ln>
                  <a:noFill/>
                </a:ln>
                <a:solidFill>
                  <a:srgbClr val="444244"/>
                </a:solidFill>
                <a:effectLst/>
                <a:uLnTx/>
                <a:uFillTx/>
                <a:latin typeface="Times New Roman"/>
                <a:ea typeface="+mn-ea"/>
                <a:cs typeface="Times New Roman"/>
              </a:rPr>
              <a:t>Регистрационный</a:t>
            </a:r>
            <a:r>
              <a:rPr kumimoji="0" lang="ru-RU" sz="952" b="0" i="0" u="none" strike="noStrike" kern="1200" cap="none" spc="-14"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100" normalizeH="0" baseline="0" noProof="0" dirty="0">
                <a:ln>
                  <a:noFill/>
                </a:ln>
                <a:solidFill>
                  <a:srgbClr val="444244"/>
                </a:solidFill>
                <a:effectLst/>
                <a:uLnTx/>
                <a:uFillTx/>
                <a:latin typeface="Times New Roman"/>
                <a:ea typeface="+mn-ea"/>
                <a:cs typeface="Times New Roman"/>
              </a:rPr>
              <a:t>номер</a:t>
            </a:r>
            <a:r>
              <a:rPr kumimoji="0" lang="ru-RU" sz="952" b="0" i="0" u="none" strike="noStrike" kern="1200" cap="none" spc="5" normalizeH="0" baseline="0" noProof="0" dirty="0">
                <a:ln>
                  <a:noFill/>
                </a:ln>
                <a:solidFill>
                  <a:srgbClr val="444244"/>
                </a:solidFill>
                <a:effectLst/>
                <a:uLnTx/>
                <a:uFillTx/>
                <a:latin typeface="Times New Roman"/>
                <a:ea typeface="+mn-ea"/>
                <a:cs typeface="Times New Roman"/>
              </a:rPr>
              <a:t> </a:t>
            </a:r>
            <a:r>
              <a:rPr kumimoji="0" lang="ru-RU" sz="952" b="0" i="0" u="sng" strike="noStrike" kern="1200" cap="none" spc="-5"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sng" strike="noStrike" kern="1200" cap="none" spc="0" normalizeH="0" baseline="0" noProof="0" dirty="0">
                <a:ln>
                  <a:noFill/>
                </a:ln>
                <a:solidFill>
                  <a:srgbClr val="444244"/>
                </a:solidFill>
                <a:effectLst/>
                <a:uLnTx/>
                <a:uFill>
                  <a:solidFill>
                    <a:srgbClr val="434143"/>
                  </a:solidFill>
                </a:uFill>
                <a:latin typeface="Times New Roman"/>
                <a:ea typeface="+mn-ea"/>
                <a:cs typeface="Times New Roman"/>
              </a:rPr>
              <a:t>	__________</a:t>
            </a:r>
          </a:p>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68" normalizeH="0" baseline="0" noProof="0" dirty="0">
                <a:ln>
                  <a:noFill/>
                </a:ln>
                <a:solidFill>
                  <a:srgbClr val="444244"/>
                </a:solidFill>
                <a:effectLst/>
                <a:uLnTx/>
                <a:uFillTx/>
                <a:latin typeface="Times New Roman"/>
                <a:ea typeface="+mn-ea"/>
                <a:cs typeface="Times New Roman"/>
              </a:rPr>
              <a:t>Дат</a:t>
            </a:r>
            <a:r>
              <a:rPr kumimoji="0" lang="ru-RU" sz="952" b="0" i="0" u="none" strike="noStrike" kern="1200" cap="none" spc="63" normalizeH="0" baseline="0" noProof="0" dirty="0">
                <a:ln>
                  <a:noFill/>
                </a:ln>
                <a:solidFill>
                  <a:srgbClr val="444244"/>
                </a:solidFill>
                <a:effectLst/>
                <a:uLnTx/>
                <a:uFillTx/>
                <a:latin typeface="Times New Roman"/>
                <a:ea typeface="+mn-ea"/>
                <a:cs typeface="Times New Roman"/>
              </a:rPr>
              <a:t>а</a:t>
            </a:r>
            <a:r>
              <a:rPr kumimoji="0" lang="ru-RU" sz="952" b="0" i="0" u="none" strike="noStrike" kern="1200" cap="none" spc="5"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95" normalizeH="0" baseline="0" noProof="0" dirty="0">
                <a:ln>
                  <a:noFill/>
                </a:ln>
                <a:solidFill>
                  <a:srgbClr val="444244"/>
                </a:solidFill>
                <a:effectLst/>
                <a:uLnTx/>
                <a:uFillTx/>
                <a:latin typeface="Times New Roman"/>
                <a:ea typeface="+mn-ea"/>
                <a:cs typeface="Times New Roman"/>
              </a:rPr>
              <a:t>выдачи</a:t>
            </a:r>
            <a:r>
              <a:rPr kumimoji="0" lang="ru-RU" sz="952" b="0" i="0" u="none" strike="noStrike" kern="1200" cap="none" spc="50" normalizeH="0" baseline="0" noProof="0" dirty="0">
                <a:ln>
                  <a:noFill/>
                </a:ln>
                <a:solidFill>
                  <a:srgbClr val="444244"/>
                </a:solidFill>
                <a:effectLst/>
                <a:uLnTx/>
                <a:uFillTx/>
                <a:latin typeface="Times New Roman"/>
                <a:ea typeface="+mn-ea"/>
                <a:cs typeface="Times New Roman"/>
              </a:rPr>
              <a:t>:</a:t>
            </a:r>
            <a:r>
              <a:rPr kumimoji="0" lang="ru-RU" sz="952" b="0" i="0" u="none" strike="noStrike" kern="1200" cap="none" spc="5"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0" normalizeH="0" baseline="0" noProof="0" dirty="0">
                <a:ln>
                  <a:noFill/>
                </a:ln>
                <a:solidFill>
                  <a:srgbClr val="444244"/>
                </a:solidFill>
                <a:effectLst/>
                <a:uLnTx/>
                <a:uFillTx/>
                <a:latin typeface="Times New Roman"/>
                <a:ea typeface="+mn-ea"/>
                <a:cs typeface="Times New Roman"/>
              </a:rPr>
              <a:t>«</a:t>
            </a:r>
            <a:r>
              <a:rPr kumimoji="0" lang="ru-RU" sz="952" b="0" i="0" u="sng" strike="noStrike" kern="1200" cap="none" spc="-5" normalizeH="0" baseline="0" noProof="0" dirty="0">
                <a:ln>
                  <a:noFill/>
                </a:ln>
                <a:solidFill>
                  <a:srgbClr val="444244"/>
                </a:solidFill>
                <a:effectLst/>
                <a:uLnTx/>
                <a:uFill>
                  <a:solidFill>
                    <a:srgbClr val="434143"/>
                  </a:solidFill>
                </a:uFill>
                <a:latin typeface="Times New Roman"/>
                <a:ea typeface="+mn-ea"/>
                <a:cs typeface="Times New Roman"/>
              </a:rPr>
              <a:t> _____</a:t>
            </a:r>
            <a:r>
              <a:rPr kumimoji="0" lang="ru-RU" sz="952" b="0" i="0" u="none" strike="noStrike" kern="1200" cap="none" spc="5" normalizeH="0" baseline="0" noProof="0" dirty="0">
                <a:ln>
                  <a:noFill/>
                </a:ln>
                <a:solidFill>
                  <a:srgbClr val="444244"/>
                </a:solidFill>
                <a:effectLst/>
                <a:uLnTx/>
                <a:uFillTx/>
                <a:latin typeface="Times New Roman"/>
                <a:ea typeface="+mn-ea"/>
                <a:cs typeface="Times New Roman"/>
              </a:rPr>
              <a:t>» </a:t>
            </a:r>
            <a:r>
              <a:rPr kumimoji="0" lang="ru-RU" sz="952" b="0" i="0" u="sng" strike="noStrike" kern="1200" cap="none" spc="-5"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sng" strike="noStrike" kern="1200" cap="none" spc="0"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none" strike="noStrike" kern="1200" cap="none" spc="45" normalizeH="0" baseline="0" noProof="0" dirty="0">
                <a:ln>
                  <a:noFill/>
                </a:ln>
                <a:solidFill>
                  <a:srgbClr val="444244"/>
                </a:solidFill>
                <a:effectLst/>
                <a:uLnTx/>
                <a:uFillTx/>
                <a:latin typeface="Times New Roman"/>
                <a:ea typeface="+mn-ea"/>
                <a:cs typeface="Times New Roman"/>
              </a:rPr>
              <a:t>202</a:t>
            </a:r>
            <a:r>
              <a:rPr kumimoji="0" lang="ru-RU" sz="952" b="0" i="0" u="sng" strike="noStrike" kern="1200" cap="none" spc="-5"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sng" strike="noStrike" kern="1200" cap="none" spc="0" normalizeH="0" baseline="0" noProof="0" dirty="0">
                <a:ln>
                  <a:noFill/>
                </a:ln>
                <a:solidFill>
                  <a:srgbClr val="444244"/>
                </a:solidFill>
                <a:effectLst/>
                <a:uLnTx/>
                <a:uFill>
                  <a:solidFill>
                    <a:srgbClr val="434143"/>
                  </a:solidFill>
                </a:uFill>
                <a:latin typeface="Times New Roman"/>
                <a:ea typeface="+mn-ea"/>
                <a:cs typeface="Times New Roman"/>
              </a:rPr>
              <a:t>____</a:t>
            </a:r>
            <a:r>
              <a:rPr kumimoji="0" lang="ru-RU" sz="952" b="0" i="0" u="none" strike="noStrike" kern="1200" cap="none" spc="63" normalizeH="0" baseline="0" noProof="0" dirty="0">
                <a:ln>
                  <a:noFill/>
                </a:ln>
                <a:solidFill>
                  <a:srgbClr val="444244"/>
                </a:solidFill>
                <a:effectLst/>
                <a:uLnTx/>
                <a:uFillTx/>
                <a:latin typeface="Times New Roman"/>
                <a:ea typeface="+mn-ea"/>
                <a:cs typeface="Times New Roman"/>
              </a:rPr>
              <a:t>года</a:t>
            </a:r>
            <a:endParaRPr kumimoji="0" lang="ru-RU" sz="952"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20" name="TextBox 19"/>
          <p:cNvSpPr txBox="1"/>
          <p:nvPr/>
        </p:nvSpPr>
        <p:spPr>
          <a:xfrm>
            <a:off x="2295597" y="4782844"/>
            <a:ext cx="3524010" cy="716863"/>
          </a:xfrm>
          <a:prstGeom prst="rect">
            <a:avLst/>
          </a:prstGeom>
          <a:noFill/>
        </p:spPr>
        <p:txBody>
          <a:bodyPr wrap="square" rtlCol="0">
            <a:spAutoFit/>
          </a:bodyPr>
          <a:lstStyle/>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100" normalizeH="0" baseline="0" noProof="0" dirty="0" err="1">
                <a:ln>
                  <a:noFill/>
                </a:ln>
                <a:solidFill>
                  <a:srgbClr val="444244"/>
                </a:solidFill>
                <a:effectLst/>
                <a:uLnTx/>
                <a:uFillTx/>
                <a:latin typeface="Times New Roman"/>
                <a:ea typeface="+mn-ea"/>
                <a:cs typeface="Times New Roman"/>
              </a:rPr>
              <a:t>Ұйымның</a:t>
            </a:r>
            <a:r>
              <a:rPr kumimoji="0" lang="ru-RU" sz="952" b="0" i="0" u="none" strike="noStrike" kern="1200" cap="none" spc="-23"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95" normalizeH="0" baseline="0" noProof="0" dirty="0" err="1">
                <a:ln>
                  <a:noFill/>
                </a:ln>
                <a:solidFill>
                  <a:srgbClr val="444244"/>
                </a:solidFill>
                <a:effectLst/>
                <a:uLnTx/>
                <a:uFillTx/>
                <a:latin typeface="Times New Roman"/>
                <a:ea typeface="+mn-ea"/>
                <a:cs typeface="Times New Roman"/>
              </a:rPr>
              <a:t>атауы</a:t>
            </a:r>
            <a:r>
              <a:rPr kumimoji="0" lang="ru-RU" sz="952" b="0" i="0" u="none" strike="noStrike" kern="1200" cap="none" spc="-18" normalizeH="0" baseline="0" noProof="0" dirty="0">
                <a:ln>
                  <a:noFill/>
                </a:ln>
                <a:solidFill>
                  <a:srgbClr val="444244"/>
                </a:solidFill>
                <a:effectLst/>
                <a:uLnTx/>
                <a:uFillTx/>
                <a:latin typeface="Times New Roman"/>
                <a:ea typeface="+mn-ea"/>
                <a:cs typeface="Times New Roman"/>
              </a:rPr>
              <a:t> Қ. </a:t>
            </a:r>
            <a:r>
              <a:rPr kumimoji="0" lang="ru-RU" sz="952" b="0" i="0" u="none" strike="noStrike" kern="1200" cap="none" spc="-18" normalizeH="0" baseline="0" noProof="0" dirty="0" err="1">
                <a:ln>
                  <a:noFill/>
                </a:ln>
                <a:solidFill>
                  <a:srgbClr val="444244"/>
                </a:solidFill>
                <a:effectLst/>
                <a:uLnTx/>
                <a:uFillTx/>
                <a:latin typeface="Times New Roman"/>
                <a:ea typeface="+mn-ea"/>
                <a:cs typeface="Times New Roman"/>
              </a:rPr>
              <a:t>Сатпаев</a:t>
            </a:r>
            <a:r>
              <a:rPr kumimoji="0" lang="ru-RU" sz="952" b="0" i="0" u="none" strike="noStrike" kern="1200" cap="none" spc="-18"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18" normalizeH="0" baseline="0" noProof="0" dirty="0" err="1">
                <a:ln>
                  <a:noFill/>
                </a:ln>
                <a:solidFill>
                  <a:srgbClr val="444244"/>
                </a:solidFill>
                <a:effectLst/>
                <a:uLnTx/>
                <a:uFillTx/>
                <a:latin typeface="Times New Roman"/>
                <a:ea typeface="+mn-ea"/>
                <a:cs typeface="Times New Roman"/>
              </a:rPr>
              <a:t>атындағы</a:t>
            </a:r>
            <a:r>
              <a:rPr kumimoji="0" lang="ru-RU" sz="952" b="0" i="0" u="none" strike="noStrike" kern="1200" cap="none" spc="-18"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18" normalizeH="0" baseline="0" noProof="0" dirty="0" err="1">
                <a:ln>
                  <a:noFill/>
                </a:ln>
                <a:solidFill>
                  <a:srgbClr val="444244"/>
                </a:solidFill>
                <a:effectLst/>
                <a:uLnTx/>
                <a:uFillTx/>
                <a:latin typeface="Times New Roman"/>
                <a:ea typeface="+mn-ea"/>
                <a:cs typeface="Times New Roman"/>
              </a:rPr>
              <a:t>ҚазҰТЗУ</a:t>
            </a:r>
            <a:endParaRPr kumimoji="0" lang="ru-RU" sz="952" b="0" i="0" u="sng" strike="noStrike" kern="1200" cap="none" spc="-41" normalizeH="0" baseline="0" noProof="0" dirty="0">
              <a:ln>
                <a:noFill/>
              </a:ln>
              <a:solidFill>
                <a:srgbClr val="444244"/>
              </a:solidFill>
              <a:effectLst/>
              <a:uLnTx/>
              <a:uFill>
                <a:solidFill>
                  <a:srgbClr val="444244"/>
                </a:solidFill>
              </a:uFill>
              <a:latin typeface="Times New Roman"/>
              <a:ea typeface="+mn-ea"/>
              <a:cs typeface="Times New Roman"/>
            </a:endParaRPr>
          </a:p>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91" normalizeH="0" baseline="0" noProof="0" dirty="0" err="1">
                <a:ln>
                  <a:noFill/>
                </a:ln>
                <a:solidFill>
                  <a:srgbClr val="444244"/>
                </a:solidFill>
                <a:effectLst/>
                <a:uLnTx/>
                <a:uFillTx/>
                <a:latin typeface="Times New Roman"/>
                <a:ea typeface="+mn-ea"/>
                <a:cs typeface="Times New Roman"/>
              </a:rPr>
              <a:t>Басқарма</a:t>
            </a:r>
            <a:r>
              <a:rPr kumimoji="0" lang="ru-RU" sz="952" b="0" i="0" u="none" strike="noStrike" kern="1200" cap="none" spc="14"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86" normalizeH="0" baseline="0" noProof="0" dirty="0" err="1">
                <a:ln>
                  <a:noFill/>
                </a:ln>
                <a:solidFill>
                  <a:srgbClr val="444244"/>
                </a:solidFill>
                <a:effectLst/>
                <a:uLnTx/>
                <a:uFillTx/>
                <a:latin typeface="Times New Roman"/>
                <a:ea typeface="+mn-ea"/>
                <a:cs typeface="Times New Roman"/>
              </a:rPr>
              <a:t>Төрайымы</a:t>
            </a:r>
            <a:r>
              <a:rPr kumimoji="0" lang="ru-RU" sz="952" b="0" i="0" u="none" strike="noStrike" kern="1200" cap="none" spc="86" normalizeH="0" baseline="0" noProof="0" dirty="0">
                <a:ln>
                  <a:noFill/>
                </a:ln>
                <a:solidFill>
                  <a:srgbClr val="444244"/>
                </a:solidFill>
                <a:effectLst/>
                <a:uLnTx/>
                <a:uFillTx/>
                <a:latin typeface="Times New Roman"/>
                <a:ea typeface="+mn-ea"/>
                <a:cs typeface="Times New Roman"/>
              </a:rPr>
              <a:t>,</a:t>
            </a:r>
            <a:r>
              <a:rPr kumimoji="0" lang="ru-RU" sz="952" b="0" i="0" u="none" strike="noStrike" kern="1200" cap="none" spc="14"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77" normalizeH="0" baseline="0" noProof="0" dirty="0">
                <a:ln>
                  <a:noFill/>
                </a:ln>
                <a:solidFill>
                  <a:srgbClr val="444244"/>
                </a:solidFill>
                <a:effectLst/>
                <a:uLnTx/>
                <a:uFillTx/>
                <a:latin typeface="Times New Roman"/>
                <a:ea typeface="+mn-ea"/>
                <a:cs typeface="Times New Roman"/>
              </a:rPr>
              <a:t>Ректор</a:t>
            </a:r>
            <a:r>
              <a:rPr kumimoji="0" lang="ru-RU" sz="952" b="0" i="0" u="sng" strike="noStrike" kern="1200" cap="none" spc="77"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none" strike="noStrike" kern="1200" cap="none" spc="77" normalizeH="0" baseline="0" noProof="0" dirty="0" err="1">
                <a:ln>
                  <a:noFill/>
                </a:ln>
                <a:solidFill>
                  <a:srgbClr val="444244"/>
                </a:solidFill>
                <a:effectLst/>
                <a:uLnTx/>
                <a:uFillTx/>
                <a:latin typeface="Times New Roman"/>
                <a:ea typeface="+mn-ea"/>
                <a:cs typeface="Times New Roman"/>
              </a:rPr>
              <a:t>Бегентаев</a:t>
            </a:r>
            <a:r>
              <a:rPr kumimoji="0" lang="ru-RU" sz="952" b="0" i="0" u="none" strike="noStrike" kern="1200" cap="none" spc="77" normalizeH="0" baseline="0" noProof="0" dirty="0">
                <a:ln>
                  <a:noFill/>
                </a:ln>
                <a:solidFill>
                  <a:srgbClr val="444244"/>
                </a:solidFill>
                <a:effectLst/>
                <a:uLnTx/>
                <a:uFillTx/>
                <a:latin typeface="Times New Roman"/>
                <a:ea typeface="+mn-ea"/>
                <a:cs typeface="Times New Roman"/>
              </a:rPr>
              <a:t> М.М.</a:t>
            </a:r>
            <a:r>
              <a:rPr kumimoji="0" lang="ru-RU" sz="952" b="0" i="0" u="none" strike="noStrike" kern="1200" cap="none" spc="-32" normalizeH="0" baseline="0" noProof="0" dirty="0">
                <a:ln>
                  <a:noFill/>
                </a:ln>
                <a:solidFill>
                  <a:srgbClr val="444244"/>
                </a:solidFill>
                <a:effectLst/>
                <a:uLnTx/>
                <a:uFillTx/>
                <a:latin typeface="Times New Roman"/>
                <a:ea typeface="+mn-ea"/>
                <a:cs typeface="Times New Roman"/>
              </a:rPr>
              <a:t> </a:t>
            </a:r>
            <a:endParaRPr kumimoji="0" lang="ru-RU" sz="952" b="0" i="0" u="none" strike="noStrike" kern="1200" cap="none" spc="0" normalizeH="0" baseline="0" noProof="0" dirty="0">
              <a:ln>
                <a:noFill/>
              </a:ln>
              <a:solidFill>
                <a:prstClr val="black"/>
              </a:solidFill>
              <a:effectLst/>
              <a:uLnTx/>
              <a:uFillTx/>
              <a:latin typeface="Times New Roman"/>
              <a:ea typeface="+mn-ea"/>
              <a:cs typeface="Times New Roman"/>
            </a:endParaRPr>
          </a:p>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59" normalizeH="0" baseline="0" noProof="0" dirty="0" err="1">
                <a:ln>
                  <a:noFill/>
                </a:ln>
                <a:solidFill>
                  <a:srgbClr val="444244"/>
                </a:solidFill>
                <a:effectLst/>
                <a:uLnTx/>
                <a:uFillTx/>
                <a:latin typeface="Times New Roman"/>
                <a:ea typeface="+mn-ea"/>
                <a:cs typeface="Times New Roman"/>
              </a:rPr>
              <a:t>Тіркеу</a:t>
            </a:r>
            <a:r>
              <a:rPr kumimoji="0" lang="ru-RU" sz="952" b="0" i="0" u="none" strike="noStrike" kern="1200" cap="none" spc="-27"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82" normalizeH="0" baseline="0" noProof="0" dirty="0" err="1">
                <a:ln>
                  <a:noFill/>
                </a:ln>
                <a:solidFill>
                  <a:srgbClr val="444244"/>
                </a:solidFill>
                <a:effectLst/>
                <a:uLnTx/>
                <a:uFillTx/>
                <a:latin typeface="Times New Roman"/>
                <a:ea typeface="+mn-ea"/>
                <a:cs typeface="Times New Roman"/>
              </a:rPr>
              <a:t>нөмірі</a:t>
            </a:r>
            <a:r>
              <a:rPr kumimoji="0" lang="ru-RU" sz="952" b="0" i="0" u="none" strike="noStrike" kern="1200" cap="none" spc="5" normalizeH="0" baseline="0" noProof="0" dirty="0">
                <a:ln>
                  <a:noFill/>
                </a:ln>
                <a:solidFill>
                  <a:srgbClr val="444244"/>
                </a:solidFill>
                <a:effectLst/>
                <a:uLnTx/>
                <a:uFillTx/>
                <a:latin typeface="Times New Roman"/>
                <a:ea typeface="+mn-ea"/>
                <a:cs typeface="Times New Roman"/>
              </a:rPr>
              <a:t> </a:t>
            </a:r>
            <a:r>
              <a:rPr kumimoji="0" lang="ru-RU" sz="952" b="0" i="0" u="sng" strike="noStrike" kern="1200" cap="none" spc="-5"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sng" strike="noStrike" kern="1200" cap="none" spc="0" normalizeH="0" baseline="0" noProof="0" dirty="0">
                <a:ln>
                  <a:noFill/>
                </a:ln>
                <a:solidFill>
                  <a:srgbClr val="444244"/>
                </a:solidFill>
                <a:effectLst/>
                <a:uLnTx/>
                <a:uFill>
                  <a:solidFill>
                    <a:srgbClr val="434143"/>
                  </a:solidFill>
                </a:uFill>
                <a:latin typeface="Times New Roman"/>
                <a:ea typeface="+mn-ea"/>
                <a:cs typeface="Times New Roman"/>
              </a:rPr>
              <a:t>	_______________</a:t>
            </a:r>
            <a:endParaRPr kumimoji="0" lang="ru-RU" sz="952" b="0" i="0" u="none" strike="noStrike" kern="1200" cap="none" spc="0" normalizeH="0" baseline="0" noProof="0" dirty="0">
              <a:ln>
                <a:noFill/>
              </a:ln>
              <a:solidFill>
                <a:prstClr val="black"/>
              </a:solidFill>
              <a:effectLst/>
              <a:uLnTx/>
              <a:uFillTx/>
              <a:latin typeface="Times New Roman"/>
              <a:ea typeface="+mn-ea"/>
              <a:cs typeface="Times New Roman"/>
            </a:endParaRPr>
          </a:p>
          <a:p>
            <a:pPr marL="11516" marR="0" lvl="0" indent="0" algn="l" defTabSz="914400" rtl="0" eaLnBrk="1" fontAlgn="auto" latinLnBrk="0" hangingPunct="1">
              <a:lnSpc>
                <a:spcPct val="100000"/>
              </a:lnSpc>
              <a:spcBef>
                <a:spcPts val="82"/>
              </a:spcBef>
              <a:spcAft>
                <a:spcPts val="0"/>
              </a:spcAft>
              <a:buClrTx/>
              <a:buSzTx/>
              <a:buFontTx/>
              <a:buNone/>
              <a:tabLst/>
              <a:defRPr/>
            </a:pPr>
            <a:r>
              <a:rPr kumimoji="0" lang="ru-RU" sz="952" b="0" i="0" u="none" strike="noStrike" kern="1200" cap="none" spc="73" normalizeH="0" baseline="0" noProof="0" dirty="0" err="1">
                <a:ln>
                  <a:noFill/>
                </a:ln>
                <a:solidFill>
                  <a:srgbClr val="444244"/>
                </a:solidFill>
                <a:effectLst/>
                <a:uLnTx/>
                <a:uFillTx/>
                <a:latin typeface="Times New Roman"/>
                <a:ea typeface="+mn-ea"/>
                <a:cs typeface="Times New Roman"/>
              </a:rPr>
              <a:t>Берілген</a:t>
            </a:r>
            <a:r>
              <a:rPr kumimoji="0" lang="ru-RU" sz="952" b="0" i="0" u="none" strike="noStrike" kern="1200" cap="none" spc="9"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63" normalizeH="0" baseline="0" noProof="0" dirty="0" err="1">
                <a:ln>
                  <a:noFill/>
                </a:ln>
                <a:solidFill>
                  <a:srgbClr val="444244"/>
                </a:solidFill>
                <a:effectLst/>
                <a:uLnTx/>
                <a:uFillTx/>
                <a:latin typeface="Times New Roman"/>
                <a:ea typeface="+mn-ea"/>
                <a:cs typeface="Times New Roman"/>
              </a:rPr>
              <a:t>күні</a:t>
            </a:r>
            <a:r>
              <a:rPr kumimoji="0" lang="ru-RU" sz="952" b="0" i="0" u="none" strike="noStrike" kern="1200" cap="none" spc="63" normalizeH="0" baseline="0" noProof="0" dirty="0">
                <a:ln>
                  <a:noFill/>
                </a:ln>
                <a:solidFill>
                  <a:srgbClr val="444244"/>
                </a:solidFill>
                <a:effectLst/>
                <a:uLnTx/>
                <a:uFillTx/>
                <a:latin typeface="Times New Roman"/>
                <a:ea typeface="+mn-ea"/>
                <a:cs typeface="Times New Roman"/>
              </a:rPr>
              <a:t>:</a:t>
            </a:r>
            <a:r>
              <a:rPr kumimoji="0" lang="ru-RU" sz="952" b="0" i="0" u="none" strike="noStrike" kern="1200" cap="none" spc="14"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41" normalizeH="0" baseline="0" noProof="0" dirty="0">
                <a:ln>
                  <a:noFill/>
                </a:ln>
                <a:solidFill>
                  <a:srgbClr val="444244"/>
                </a:solidFill>
                <a:effectLst/>
                <a:uLnTx/>
                <a:uFillTx/>
                <a:latin typeface="Times New Roman"/>
                <a:ea typeface="+mn-ea"/>
                <a:cs typeface="Times New Roman"/>
              </a:rPr>
              <a:t>202</a:t>
            </a:r>
            <a:r>
              <a:rPr kumimoji="0" lang="ru-RU" sz="952" b="0" i="0" u="sng" strike="noStrike" kern="1200" cap="none" spc="41" normalizeH="0" baseline="0" noProof="0" dirty="0">
                <a:ln>
                  <a:noFill/>
                </a:ln>
                <a:solidFill>
                  <a:srgbClr val="444244"/>
                </a:solidFill>
                <a:effectLst/>
                <a:uLnTx/>
                <a:uFill>
                  <a:solidFill>
                    <a:srgbClr val="434143"/>
                  </a:solidFill>
                </a:uFill>
                <a:latin typeface="Times New Roman"/>
                <a:ea typeface="+mn-ea"/>
                <a:cs typeface="Times New Roman"/>
              </a:rPr>
              <a:t>	</a:t>
            </a:r>
            <a:r>
              <a:rPr kumimoji="0" lang="ru-RU" sz="952" b="0" i="0" u="none" strike="noStrike" kern="1200" cap="none" spc="109" normalizeH="0" baseline="0" noProof="0" dirty="0" err="1">
                <a:ln>
                  <a:noFill/>
                </a:ln>
                <a:solidFill>
                  <a:srgbClr val="444244"/>
                </a:solidFill>
                <a:effectLst/>
                <a:uLnTx/>
                <a:uFillTx/>
                <a:latin typeface="Times New Roman"/>
                <a:ea typeface="+mn-ea"/>
                <a:cs typeface="Times New Roman"/>
              </a:rPr>
              <a:t>жылғы</a:t>
            </a:r>
            <a:r>
              <a:rPr kumimoji="0" lang="ru-RU" sz="952" b="0" i="0" u="none" strike="noStrike" kern="1200" cap="none" spc="14" normalizeH="0" baseline="0" noProof="0" dirty="0">
                <a:ln>
                  <a:noFill/>
                </a:ln>
                <a:solidFill>
                  <a:srgbClr val="444244"/>
                </a:solidFill>
                <a:effectLst/>
                <a:uLnTx/>
                <a:uFillTx/>
                <a:latin typeface="Times New Roman"/>
                <a:ea typeface="+mn-ea"/>
                <a:cs typeface="Times New Roman"/>
              </a:rPr>
              <a:t> </a:t>
            </a:r>
            <a:r>
              <a:rPr kumimoji="0" lang="ru-RU" sz="952" b="0" i="0" u="none" strike="noStrike" kern="1200" cap="none" spc="0" normalizeH="0" baseline="0" noProof="0" dirty="0">
                <a:ln>
                  <a:noFill/>
                </a:ln>
                <a:solidFill>
                  <a:srgbClr val="444244"/>
                </a:solidFill>
                <a:effectLst/>
                <a:uLnTx/>
                <a:uFillTx/>
                <a:latin typeface="Times New Roman"/>
                <a:ea typeface="+mn-ea"/>
                <a:cs typeface="Times New Roman"/>
              </a:rPr>
              <a:t>«_____</a:t>
            </a:r>
            <a:r>
              <a:rPr kumimoji="0" lang="ru-RU" sz="952" b="0" i="0" u="none" strike="noStrike" kern="1200" cap="none" spc="5" normalizeH="0" baseline="0" noProof="0" dirty="0">
                <a:ln>
                  <a:noFill/>
                </a:ln>
                <a:solidFill>
                  <a:srgbClr val="444244"/>
                </a:solidFill>
                <a:effectLst/>
                <a:uLnTx/>
                <a:uFillTx/>
                <a:latin typeface="Times New Roman"/>
                <a:ea typeface="+mn-ea"/>
                <a:cs typeface="Times New Roman"/>
              </a:rPr>
              <a:t>» </a:t>
            </a:r>
            <a:r>
              <a:rPr kumimoji="0" lang="ru-RU" sz="952" b="0" i="0" u="sng" strike="noStrike" kern="1200" cap="none" spc="-5" normalizeH="0" baseline="0" noProof="0" dirty="0">
                <a:ln>
                  <a:noFill/>
                </a:ln>
                <a:solidFill>
                  <a:srgbClr val="444244"/>
                </a:solidFill>
                <a:effectLst/>
                <a:uLnTx/>
                <a:uFill>
                  <a:solidFill>
                    <a:srgbClr val="434143"/>
                  </a:solidFill>
                </a:uFill>
                <a:latin typeface="Times New Roman"/>
                <a:ea typeface="+mn-ea"/>
                <a:cs typeface="Times New Roman"/>
              </a:rPr>
              <a:t> _______</a:t>
            </a:r>
            <a:endParaRPr kumimoji="0" lang="ru-RU" sz="952"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21" name="TextBox 20"/>
          <p:cNvSpPr txBox="1"/>
          <p:nvPr/>
        </p:nvSpPr>
        <p:spPr>
          <a:xfrm>
            <a:off x="2556107" y="3569713"/>
            <a:ext cx="3400556" cy="91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Қаныш</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Сәтбаев</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атындағы</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Қазақ</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ұ</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лтты</a:t>
            </a:r>
            <a:r>
              <a:rPr kumimoji="0" lang="ru-RU" sz="1400" b="0" i="0" u="none" strike="noStrike" kern="1200" cap="none" spc="0" normalizeH="0" baseline="0" noProof="0" dirty="0" err="1">
                <a:ln>
                  <a:noFill/>
                </a:ln>
                <a:solidFill>
                  <a:prstClr val="black"/>
                </a:solidFill>
                <a:effectLst/>
                <a:uLnTx/>
                <a:uFillTx/>
                <a:latin typeface="Century Gothic" panose="020B0502020202020204"/>
                <a:ea typeface="+mn-ea"/>
                <a:cs typeface="+mn-cs"/>
              </a:rPr>
              <a:t>қ</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техникалық</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университетін</a:t>
            </a:r>
            <a:r>
              <a:rPr kumimoji="0" lang="kk-KZ" sz="1270" b="0" i="0" u="none" strike="noStrike" kern="1200" cap="none" spc="0" normalizeH="0" baseline="0" noProof="0" dirty="0">
                <a:ln>
                  <a:noFill/>
                </a:ln>
                <a:solidFill>
                  <a:prstClr val="black"/>
                </a:solidFill>
                <a:effectLst/>
                <a:uLnTx/>
                <a:uFillTx/>
                <a:latin typeface="Century Gothic" panose="020B0502020202020204"/>
                <a:ea typeface="+mn-ea"/>
                <a:cs typeface="+mn-cs"/>
              </a:rPr>
              <a:t>і</a:t>
            </a:r>
            <a:r>
              <a:rPr kumimoji="0" lang="kk-KZ" sz="1400" b="0" i="0" u="none" strike="noStrike" kern="1200" cap="none" spc="0" normalizeH="0" baseline="0" noProof="0" dirty="0">
                <a:ln>
                  <a:noFill/>
                </a:ln>
                <a:solidFill>
                  <a:prstClr val="black"/>
                </a:solidFill>
                <a:effectLst/>
                <a:uLnTx/>
                <a:uFillTx/>
                <a:latin typeface="Century Gothic" panose="020B0502020202020204"/>
                <a:ea typeface="+mn-ea"/>
                <a:cs typeface="+mn-cs"/>
              </a:rPr>
              <a:t>ң</a:t>
            </a:r>
            <a:endParaRPr kumimoji="0" lang="ru-RU"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Күміс</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университетінің</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бағдарламасы</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бойынша</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курстарын</a:t>
            </a:r>
            <a:r>
              <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ru-RU" sz="1270" b="0" i="0" u="none" strike="noStrike" kern="1200" cap="none" spc="0" normalizeH="0" baseline="0" noProof="0" dirty="0" err="1">
                <a:ln>
                  <a:noFill/>
                </a:ln>
                <a:solidFill>
                  <a:prstClr val="black"/>
                </a:solidFill>
                <a:effectLst/>
                <a:uLnTx/>
                <a:uFillTx/>
                <a:latin typeface="Century Gothic" panose="020B0502020202020204"/>
                <a:ea typeface="+mn-ea"/>
                <a:cs typeface="+mn-cs"/>
              </a:rPr>
              <a:t>бітірді</a:t>
            </a:r>
            <a:endParaRPr kumimoji="0" lang="ru-RU" sz="127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7" name="Рисунок 16"/>
          <p:cNvPicPr>
            <a:picLocks noChangeAspect="1"/>
          </p:cNvPicPr>
          <p:nvPr/>
        </p:nvPicPr>
        <p:blipFill rotWithShape="1">
          <a:blip r:embed="rId6">
            <a:extLst>
              <a:ext uri="{28A0092B-C50C-407E-A947-70E740481C1C}">
                <a14:useLocalDpi xmlns:a14="http://schemas.microsoft.com/office/drawing/2010/main" val="0"/>
              </a:ext>
            </a:extLst>
          </a:blip>
          <a:srcRect t="26785" b="54744"/>
          <a:stretch/>
        </p:blipFill>
        <p:spPr>
          <a:xfrm>
            <a:off x="4188923" y="1039450"/>
            <a:ext cx="3952349" cy="1033099"/>
          </a:xfrm>
          <a:prstGeom prst="rect">
            <a:avLst/>
          </a:prstGeom>
        </p:spPr>
      </p:pic>
    </p:spTree>
    <p:extLst>
      <p:ext uri="{BB962C8B-B14F-4D97-AF65-F5344CB8AC3E}">
        <p14:creationId xmlns:p14="http://schemas.microsoft.com/office/powerpoint/2010/main" val="370523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 y="0"/>
            <a:ext cx="12438043"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Объект 2"/>
          <p:cNvSpPr>
            <a:spLocks noGrp="1"/>
          </p:cNvSpPr>
          <p:nvPr>
            <p:ph idx="1"/>
          </p:nvPr>
        </p:nvSpPr>
        <p:spPr>
          <a:xfrm>
            <a:off x="570523" y="912725"/>
            <a:ext cx="10960100" cy="5774514"/>
          </a:xfrm>
        </p:spPr>
        <p:txBody>
          <a:bodyPr>
            <a:normAutofit/>
          </a:bodyPr>
          <a:lstStyle/>
          <a:p>
            <a:pPr marL="0" lvl="0" indent="0" algn="just">
              <a:lnSpc>
                <a:spcPct val="115000"/>
              </a:lnSpc>
              <a:spcAft>
                <a:spcPts val="0"/>
              </a:spcAft>
              <a:buNone/>
            </a:pPr>
            <a:r>
              <a:rPr lang="ru-RU" sz="2400" b="1" dirty="0">
                <a:solidFill>
                  <a:srgbClr val="4F81BD"/>
                </a:solidFill>
                <a:latin typeface="Arial" panose="020B0604020202020204" pitchFamily="34" charset="0"/>
                <a:ea typeface="Times New Roman" panose="02020603050405020304" pitchFamily="18" charset="0"/>
                <a:cs typeface="Arial" panose="020B0604020202020204" pitchFamily="34" charset="0"/>
              </a:rPr>
              <a:t>Заключение</a:t>
            </a:r>
          </a:p>
          <a:p>
            <a:pPr marL="0" lvl="0" indent="0">
              <a:lnSpc>
                <a:spcPct val="107000"/>
              </a:lnSpc>
              <a:spcBef>
                <a:spcPts val="0"/>
              </a:spcBef>
              <a:spcAft>
                <a:spcPts val="0"/>
              </a:spcAft>
              <a:buNone/>
            </a:pPr>
            <a:r>
              <a:rPr lang="ru-RU" sz="1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ru-RU" sz="1800" b="1" dirty="0">
                <a:solidFill>
                  <a:prstClr val="black"/>
                </a:solidFill>
                <a:latin typeface="Century Gothic" panose="020B0502020202020204"/>
              </a:rPr>
              <a:t>           Не существует универсальной модели серебреного университета, а имеется большое количество подходов. Представленный подход один из вариантов.</a:t>
            </a:r>
          </a:p>
          <a:p>
            <a:pPr marL="0" lvl="0" indent="0" algn="just">
              <a:lnSpc>
                <a:spcPct val="100000"/>
              </a:lnSpc>
              <a:spcBef>
                <a:spcPts val="0"/>
              </a:spcBef>
              <a:spcAft>
                <a:spcPts val="0"/>
              </a:spcAft>
              <a:buNone/>
            </a:pPr>
            <a:r>
              <a:rPr lang="ru-RU" sz="1800" b="1" dirty="0">
                <a:solidFill>
                  <a:prstClr val="black"/>
                </a:solidFill>
                <a:latin typeface="Century Gothic" panose="020B0502020202020204"/>
              </a:rPr>
              <a:t>           Несомненно, данная модель  будет меняться и совершенствоваться в ходе пилотного проекта, будут отрабатываться отдельные его составляющие и конечно возникнут еще много препятствий, которые еще сегодня не видны и не учтены. Практика - критерий истинности и только  работая, мы сможем получить необходимый опыт и знания в данном направлении, но, несомненно, работа в данном направлении нужна и своевременна.  </a:t>
            </a:r>
          </a:p>
          <a:p>
            <a:pPr algn="just"/>
            <a:endParaRPr lang="ru-RU" dirty="0">
              <a:latin typeface="Sitka Text" panose="02000505000000020004" pitchFamily="2" charset="0"/>
              <a:cs typeface="Arial" panose="020B0604020202020204" pitchFamily="34" charset="0"/>
            </a:endParaRPr>
          </a:p>
        </p:txBody>
      </p:sp>
      <p:cxnSp>
        <p:nvCxnSpPr>
          <p:cNvPr id="7"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Tree>
    <p:extLst>
      <p:ext uri="{BB962C8B-B14F-4D97-AF65-F5344CB8AC3E}">
        <p14:creationId xmlns:p14="http://schemas.microsoft.com/office/powerpoint/2010/main" val="177937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1" name="Рисунок 10"/>
          <p:cNvPicPr>
            <a:picLocks noChangeAspect="1"/>
          </p:cNvPicPr>
          <p:nvPr/>
        </p:nvPicPr>
        <p:blipFill>
          <a:blip r:embed="rId2"/>
          <a:stretch>
            <a:fillRect/>
          </a:stretch>
        </p:blipFill>
        <p:spPr>
          <a:xfrm>
            <a:off x="155575" y="1827403"/>
            <a:ext cx="4443184" cy="5030597"/>
          </a:xfrm>
          <a:prstGeom prst="rect">
            <a:avLst/>
          </a:prstGeom>
        </p:spPr>
      </p:pic>
      <p:sp>
        <p:nvSpPr>
          <p:cNvPr id="6" name="Заголовок 1"/>
          <p:cNvSpPr txBox="1">
            <a:spLocks/>
          </p:cNvSpPr>
          <p:nvPr/>
        </p:nvSpPr>
        <p:spPr>
          <a:xfrm>
            <a:off x="3110320" y="1339331"/>
            <a:ext cx="8159936" cy="1599446"/>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ctr" defTabSz="914400" rtl="0" eaLnBrk="1" fontAlgn="auto" latinLnBrk="0" hangingPunct="1">
              <a:lnSpc>
                <a:spcPct val="89000"/>
              </a:lnSpc>
              <a:spcBef>
                <a:spcPct val="0"/>
              </a:spcBef>
              <a:spcAft>
                <a:spcPts val="0"/>
              </a:spcAft>
              <a:buClrTx/>
              <a:buSzTx/>
              <a:buFontTx/>
              <a:buNone/>
              <a:tabLst/>
              <a:defRPr/>
            </a:pPr>
            <a:r>
              <a:rPr kumimoji="0" lang="ru-RU" sz="4800" b="1" i="0" u="none" strike="noStrike" kern="1200" cap="none" spc="0" normalizeH="0" baseline="0" noProof="0" dirty="0">
                <a:ln>
                  <a:noFill/>
                </a:ln>
                <a:solidFill>
                  <a:srgbClr val="0E5580"/>
                </a:solidFill>
                <a:effectLst/>
                <a:uLnTx/>
                <a:uFillTx/>
                <a:latin typeface="Sitka Text" panose="02000505000000020004" pitchFamily="2" charset="0"/>
                <a:ea typeface="+mj-ea"/>
                <a:cs typeface="Arial" panose="020B0604020202020204" pitchFamily="34" charset="0"/>
              </a:rPr>
              <a:t>Спасибо за внимание!</a:t>
            </a:r>
          </a:p>
        </p:txBody>
      </p:sp>
      <p:cxnSp>
        <p:nvCxnSpPr>
          <p:cNvPr id="8"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164" y="2596392"/>
            <a:ext cx="5228792" cy="3921594"/>
          </a:xfrm>
          <a:prstGeom prst="rect">
            <a:avLst/>
          </a:prstGeom>
        </p:spPr>
      </p:pic>
    </p:spTree>
    <p:extLst>
      <p:ext uri="{BB962C8B-B14F-4D97-AF65-F5344CB8AC3E}">
        <p14:creationId xmlns:p14="http://schemas.microsoft.com/office/powerpoint/2010/main" val="174012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43934"/>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
                <a:srgbClr val="000000"/>
              </a:buClr>
              <a:buSzPct val="100000"/>
              <a:buFontTx/>
              <a:buAutoNum type="arabicPeriod"/>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1028" name="Picture 26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95250" cy="2857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Rectangle 6"/>
          <p:cNvSpPr>
            <a:spLocks noChangeArrowheads="1"/>
          </p:cNvSpPr>
          <p:nvPr/>
        </p:nvSpPr>
        <p:spPr bwMode="auto">
          <a:xfrm>
            <a:off x="652463" y="3011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 pos="539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39750" algn="l"/>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Объект 2"/>
          <p:cNvSpPr txBox="1">
            <a:spLocks/>
          </p:cNvSpPr>
          <p:nvPr/>
        </p:nvSpPr>
        <p:spPr>
          <a:xfrm>
            <a:off x="319490" y="1859684"/>
            <a:ext cx="7094862" cy="3960805"/>
          </a:xfrm>
          <a:prstGeom prst="rect">
            <a:avLst/>
          </a:prstGeom>
          <a:noFill/>
          <a:ln w="34925" cap="flat" cmpd="sng" algn="in">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dk1"/>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dk1"/>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dk1"/>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dk1"/>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dk1"/>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dk1"/>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dk1"/>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dk1"/>
                </a:solidFill>
                <a:latin typeface="+mn-lt"/>
                <a:ea typeface="+mn-ea"/>
                <a:cs typeface="+mn-cs"/>
              </a:defRPr>
            </a:lvl9pPr>
          </a:lstStyle>
          <a:p>
            <a:pPr marL="0" indent="0" algn="just">
              <a:buFont typeface="Franklin Gothic Book" panose="020B0503020102020204" pitchFamily="34" charset="0"/>
              <a:buNone/>
            </a:pPr>
            <a:r>
              <a:rPr lang="ru-RU" altLang="ru-RU" sz="2400" dirty="0">
                <a:solidFill>
                  <a:schemeClr val="accent3">
                    <a:lumMod val="50000"/>
                  </a:schemeClr>
                </a:solidFill>
                <a:latin typeface="Sitka Text" panose="02000505000000020004" pitchFamily="2" charset="0"/>
                <a:ea typeface="Times New Roman" panose="02020603050405020304" pitchFamily="18" charset="0"/>
                <a:cs typeface="Arial" panose="020B0604020202020204" pitchFamily="34" charset="0"/>
              </a:rPr>
              <a:t>     Университет третьего возраста «Серебряный университет» - инновационная форма социального обслуживания, предусматривающая содействие в получении услуг по раскрытию внутренних возможностей и потребностей граждан предпенсионного и пенсионного  возраста с целью их адаптации и самореализации в условиях современного цифрового общества.</a:t>
            </a:r>
            <a:endParaRPr lang="en-US" altLang="ru-RU" sz="2400" dirty="0">
              <a:solidFill>
                <a:schemeClr val="accent3">
                  <a:lumMod val="50000"/>
                </a:schemeClr>
              </a:solidFill>
              <a:latin typeface="Sitka Text" panose="02000505000000020004" pitchFamily="2" charset="0"/>
              <a:ea typeface="Times New Roman" panose="02020603050405020304" pitchFamily="18" charset="0"/>
              <a:cs typeface="Arial" panose="020B0604020202020204" pitchFamily="34" charset="0"/>
            </a:endParaRPr>
          </a:p>
          <a:p>
            <a:pPr marL="0" indent="0" algn="just">
              <a:buFont typeface="Franklin Gothic Book" panose="020B0503020102020204" pitchFamily="34" charset="0"/>
              <a:buNone/>
            </a:pPr>
            <a:endParaRPr lang="en-US" altLang="ru-RU" sz="2400" dirty="0">
              <a:solidFill>
                <a:schemeClr val="accent3">
                  <a:lumMod val="50000"/>
                </a:schemeClr>
              </a:solidFill>
              <a:latin typeface="Sitka Text" panose="02000505000000020004" pitchFamily="2" charset="0"/>
              <a:cs typeface="Arial" panose="020B0604020202020204" pitchFamily="34" charset="0"/>
            </a:endParaRPr>
          </a:p>
          <a:p>
            <a:pPr marL="0" indent="0" algn="just">
              <a:buNone/>
            </a:pPr>
            <a:r>
              <a:rPr lang="en-US" altLang="ru-RU" sz="2400" dirty="0">
                <a:solidFill>
                  <a:schemeClr val="accent3">
                    <a:lumMod val="50000"/>
                  </a:schemeClr>
                </a:solidFill>
                <a:latin typeface="Sitka Text" panose="02000505000000020004" pitchFamily="2" charset="0"/>
                <a:cs typeface="Arial" panose="020B0604020202020204" pitchFamily="34" charset="0"/>
              </a:rPr>
              <a:t>* </a:t>
            </a:r>
            <a:r>
              <a:rPr lang="ru-RU" altLang="ru-RU" sz="1600" dirty="0">
                <a:solidFill>
                  <a:srgbClr val="C00000"/>
                </a:solidFill>
                <a:latin typeface="Sitka Text" panose="02000505000000020004" pitchFamily="2" charset="0"/>
                <a:cs typeface="Arial" panose="020B0604020202020204" pitchFamily="34" charset="0"/>
              </a:rPr>
              <a:t>Проект проводится совместно с ОФ </a:t>
            </a:r>
            <a:r>
              <a:rPr lang="en-US" altLang="ru-RU" sz="1600" dirty="0">
                <a:solidFill>
                  <a:srgbClr val="C00000"/>
                </a:solidFill>
                <a:latin typeface="Sitka Text" panose="02000505000000020004" pitchFamily="2" charset="0"/>
                <a:cs typeface="Arial" panose="020B0604020202020204" pitchFamily="34" charset="0"/>
              </a:rPr>
              <a:t>«Kumis </a:t>
            </a:r>
            <a:r>
              <a:rPr lang="en-US" altLang="ru-RU" sz="1600" dirty="0" err="1">
                <a:solidFill>
                  <a:srgbClr val="C00000"/>
                </a:solidFill>
                <a:latin typeface="Sitka Text" panose="02000505000000020004" pitchFamily="2" charset="0"/>
                <a:cs typeface="Arial" panose="020B0604020202020204" pitchFamily="34" charset="0"/>
              </a:rPr>
              <a:t>Khasyr</a:t>
            </a:r>
            <a:r>
              <a:rPr lang="en-US" altLang="ru-RU" sz="1600" dirty="0">
                <a:solidFill>
                  <a:srgbClr val="C00000"/>
                </a:solidFill>
                <a:latin typeface="Sitka Text" panose="02000505000000020004" pitchFamily="2" charset="0"/>
                <a:cs typeface="Arial" panose="020B0604020202020204" pitchFamily="34" charset="0"/>
              </a:rPr>
              <a:t>» </a:t>
            </a:r>
            <a:endParaRPr lang="ru-RU" altLang="ru-RU" sz="1600" dirty="0">
              <a:solidFill>
                <a:srgbClr val="C00000"/>
              </a:solidFill>
              <a:latin typeface="Sitka Text" panose="02000505000000020004" pitchFamily="2" charset="0"/>
              <a:cs typeface="Arial" panose="020B0604020202020204" pitchFamily="34" charset="0"/>
            </a:endParaRPr>
          </a:p>
        </p:txBody>
      </p:sp>
      <p:cxnSp>
        <p:nvCxnSpPr>
          <p:cNvPr id="16"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
        <p:nvSpPr>
          <p:cNvPr id="19" name="TextBox 18"/>
          <p:cNvSpPr txBox="1"/>
          <p:nvPr/>
        </p:nvSpPr>
        <p:spPr>
          <a:xfrm>
            <a:off x="744828" y="923681"/>
            <a:ext cx="10221612" cy="1200329"/>
          </a:xfrm>
          <a:prstGeom prst="rect">
            <a:avLst/>
          </a:prstGeom>
          <a:noFill/>
        </p:spPr>
        <p:txBody>
          <a:bodyPr wrap="square" rtlCol="0">
            <a:spAutoFit/>
          </a:bodyPr>
          <a:lstStyle/>
          <a:p>
            <a:pPr algn="ctr"/>
            <a:r>
              <a:rPr lang="ru-RU" sz="2000" b="1" dirty="0">
                <a:solidFill>
                  <a:srgbClr val="0070C0"/>
                </a:solidFill>
                <a:latin typeface="Arial" panose="020B0604020202020204" pitchFamily="34" charset="0"/>
                <a:cs typeface="Arial" panose="020B0604020202020204" pitchFamily="34" charset="0"/>
              </a:rPr>
              <a:t>Проект: «Адаптация людей пенсионного и предпенсионного возраста к вызовам цифрового общества»</a:t>
            </a:r>
            <a:r>
              <a:rPr lang="en-US" sz="2000" b="1" dirty="0">
                <a:solidFill>
                  <a:srgbClr val="0070C0"/>
                </a:solidFill>
                <a:latin typeface="Arial" panose="020B0604020202020204" pitchFamily="34" charset="0"/>
                <a:cs typeface="Arial" panose="020B0604020202020204" pitchFamily="34" charset="0"/>
              </a:rPr>
              <a:t>*</a:t>
            </a:r>
            <a:endParaRPr lang="ru-RU" sz="2000" dirty="0">
              <a:solidFill>
                <a:srgbClr val="0070C0"/>
              </a:solidFill>
              <a:latin typeface="Arial" panose="020B0604020202020204" pitchFamily="34" charset="0"/>
              <a:cs typeface="Arial" panose="020B0604020202020204" pitchFamily="34" charset="0"/>
            </a:endParaRPr>
          </a:p>
          <a:p>
            <a:pPr algn="ctr"/>
            <a:r>
              <a:rPr lang="ru-RU" sz="3200" b="1" dirty="0">
                <a:latin typeface="Sitka Text" panose="02000505000000020004" pitchFamily="2" charset="0"/>
              </a:rPr>
              <a:t> </a:t>
            </a:r>
          </a:p>
        </p:txBody>
      </p:sp>
      <p:pic>
        <p:nvPicPr>
          <p:cNvPr id="2" name="Рисунок 1"/>
          <p:cNvPicPr>
            <a:picLocks noChangeAspect="1"/>
          </p:cNvPicPr>
          <p:nvPr/>
        </p:nvPicPr>
        <p:blipFill>
          <a:blip r:embed="rId5"/>
          <a:stretch>
            <a:fillRect/>
          </a:stretch>
        </p:blipFill>
        <p:spPr>
          <a:xfrm>
            <a:off x="7410033" y="1978443"/>
            <a:ext cx="4656927" cy="3183969"/>
          </a:xfrm>
          <a:prstGeom prst="rect">
            <a:avLst/>
          </a:prstGeom>
          <a:ln>
            <a:noFill/>
          </a:ln>
          <a:effectLst>
            <a:softEdge rad="112500"/>
          </a:effectLst>
        </p:spPr>
      </p:pic>
    </p:spTree>
    <p:extLst>
      <p:ext uri="{BB962C8B-B14F-4D97-AF65-F5344CB8AC3E}">
        <p14:creationId xmlns:p14="http://schemas.microsoft.com/office/powerpoint/2010/main" val="116878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2790499556"/>
              </p:ext>
            </p:extLst>
          </p:nvPr>
        </p:nvGraphicFramePr>
        <p:xfrm>
          <a:off x="820058" y="1090670"/>
          <a:ext cx="10253050" cy="466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Tree>
    <p:extLst>
      <p:ext uri="{BB962C8B-B14F-4D97-AF65-F5344CB8AC3E}">
        <p14:creationId xmlns:p14="http://schemas.microsoft.com/office/powerpoint/2010/main" val="69017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401376643"/>
              </p:ext>
            </p:extLst>
          </p:nvPr>
        </p:nvGraphicFramePr>
        <p:xfrm>
          <a:off x="1335006" y="1224356"/>
          <a:ext cx="9830051" cy="2859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sp>
        <p:nvSpPr>
          <p:cNvPr id="8" name="Заголовок 1"/>
          <p:cNvSpPr>
            <a:spLocks noGrp="1"/>
          </p:cNvSpPr>
          <p:nvPr>
            <p:ph type="title"/>
          </p:nvPr>
        </p:nvSpPr>
        <p:spPr>
          <a:xfrm>
            <a:off x="671306" y="1102707"/>
            <a:ext cx="10758532" cy="476102"/>
          </a:xfrm>
        </p:spPr>
        <p:txBody>
          <a:bodyPr>
            <a:noAutofit/>
          </a:bodyPr>
          <a:lstStyle/>
          <a:p>
            <a:pPr algn="ctr"/>
            <a:r>
              <a:rPr lang="ru-RU" sz="2800" b="1" dirty="0">
                <a:latin typeface="Sitka Text" panose="02000505000000020004" pitchFamily="2" charset="0"/>
              </a:rPr>
              <a:t>Серебряный университет включает (пока) 3 факультета:</a:t>
            </a: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pic>
        <p:nvPicPr>
          <p:cNvPr id="2" name="Рисунок 1"/>
          <p:cNvPicPr>
            <a:picLocks noChangeAspect="1"/>
          </p:cNvPicPr>
          <p:nvPr/>
        </p:nvPicPr>
        <p:blipFill>
          <a:blip r:embed="rId9"/>
          <a:stretch>
            <a:fillRect/>
          </a:stretch>
        </p:blipFill>
        <p:spPr>
          <a:xfrm>
            <a:off x="1453416" y="3739462"/>
            <a:ext cx="9194312" cy="2623687"/>
          </a:xfrm>
          <a:prstGeom prst="rect">
            <a:avLst/>
          </a:prstGeom>
        </p:spPr>
      </p:pic>
    </p:spTree>
    <p:extLst>
      <p:ext uri="{BB962C8B-B14F-4D97-AF65-F5344CB8AC3E}">
        <p14:creationId xmlns:p14="http://schemas.microsoft.com/office/powerpoint/2010/main" val="349773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752492" y="927922"/>
            <a:ext cx="10915068" cy="400110"/>
          </a:xfrm>
          <a:prstGeom prst="rect">
            <a:avLst/>
          </a:prstGeom>
          <a:noFill/>
        </p:spPr>
        <p:txBody>
          <a:bodyPr wrap="square" rtlCol="0">
            <a:spAutoFit/>
          </a:bodyPr>
          <a:lstStyle/>
          <a:p>
            <a:r>
              <a:rPr lang="ru-RU" sz="2000" b="1" dirty="0" err="1">
                <a:latin typeface="Sitka Text" panose="02000505000000020004" pitchFamily="2" charset="0"/>
              </a:rPr>
              <a:t>Подпроект</a:t>
            </a:r>
            <a:r>
              <a:rPr lang="ru-RU" sz="2000" b="1" dirty="0">
                <a:latin typeface="Sitka Text" panose="02000505000000020004" pitchFamily="2" charset="0"/>
              </a:rPr>
              <a:t>: Организация обучения «Волонтеры Серебряного университета»</a:t>
            </a:r>
          </a:p>
        </p:txBody>
      </p:sp>
      <p:sp>
        <p:nvSpPr>
          <p:cNvPr id="4" name="TextBox 3"/>
          <p:cNvSpPr txBox="1"/>
          <p:nvPr/>
        </p:nvSpPr>
        <p:spPr>
          <a:xfrm>
            <a:off x="806879" y="1410496"/>
            <a:ext cx="10453503" cy="738664"/>
          </a:xfrm>
          <a:prstGeom prst="rect">
            <a:avLst/>
          </a:prstGeom>
          <a:noFill/>
        </p:spPr>
        <p:txBody>
          <a:bodyPr wrap="none" rtlCol="0">
            <a:spAutoFit/>
          </a:bodyPr>
          <a:lstStyle/>
          <a:p>
            <a:r>
              <a:rPr lang="ru-RU" sz="1400" dirty="0">
                <a:latin typeface="Sitka Text" panose="02000505000000020004" pitchFamily="2" charset="0"/>
              </a:rPr>
              <a:t>        Подготовка  волонтеров из числа студентов предназначена для формирования необходимых компетенций и </a:t>
            </a:r>
          </a:p>
          <a:p>
            <a:r>
              <a:rPr lang="ru-RU" sz="1400" dirty="0">
                <a:latin typeface="Sitka Text" panose="02000505000000020004" pitchFamily="2" charset="0"/>
              </a:rPr>
              <a:t>практических навыков у студентов оказывающих помощь лектору в проведении практических занятий на курсах </a:t>
            </a:r>
          </a:p>
          <a:p>
            <a:r>
              <a:rPr lang="ru-RU" sz="1400" dirty="0">
                <a:latin typeface="Sitka Text" panose="02000505000000020004" pitchFamily="2" charset="0"/>
              </a:rPr>
              <a:t>Серебряного университета</a:t>
            </a:r>
          </a:p>
        </p:txBody>
      </p:sp>
      <p:sp>
        <p:nvSpPr>
          <p:cNvPr id="5" name="TextBox 4"/>
          <p:cNvSpPr txBox="1"/>
          <p:nvPr/>
        </p:nvSpPr>
        <p:spPr>
          <a:xfrm>
            <a:off x="806879" y="2297640"/>
            <a:ext cx="10221612" cy="553998"/>
          </a:xfrm>
          <a:prstGeom prst="rect">
            <a:avLst/>
          </a:prstGeom>
          <a:noFill/>
        </p:spPr>
        <p:txBody>
          <a:bodyPr wrap="square" rtlCol="0">
            <a:spAutoFit/>
          </a:bodyPr>
          <a:lstStyle/>
          <a:p>
            <a:r>
              <a:rPr lang="ru-RU" sz="1600" b="1" dirty="0">
                <a:solidFill>
                  <a:srgbClr val="F0994E"/>
                </a:solidFill>
                <a:latin typeface="Sitka Text" panose="02000505000000020004" pitchFamily="2" charset="0"/>
              </a:rPr>
              <a:t>Волонтер</a:t>
            </a:r>
            <a:r>
              <a:rPr lang="ru-RU" sz="1600" b="1" dirty="0">
                <a:solidFill>
                  <a:srgbClr val="FF0000"/>
                </a:solidFill>
                <a:latin typeface="Sitka Text" panose="02000505000000020004" pitchFamily="2" charset="0"/>
              </a:rPr>
              <a:t> </a:t>
            </a:r>
            <a:r>
              <a:rPr lang="ru-RU" sz="1400" dirty="0">
                <a:latin typeface="Sitka Text" panose="02000505000000020004" pitchFamily="2" charset="0"/>
              </a:rPr>
              <a:t>(от англ. – </a:t>
            </a:r>
            <a:r>
              <a:rPr lang="en-US" sz="1400" dirty="0">
                <a:latin typeface="Sitka Text" panose="02000505000000020004" pitchFamily="2" charset="0"/>
              </a:rPr>
              <a:t>Volunteer) –</a:t>
            </a:r>
            <a:r>
              <a:rPr lang="ru-RU" sz="1400" dirty="0">
                <a:latin typeface="Sitka Text" panose="02000505000000020004" pitchFamily="2" charset="0"/>
              </a:rPr>
              <a:t> «доброволец «, который по зову сердца безвозмездно занимается социально-</a:t>
            </a:r>
          </a:p>
          <a:p>
            <a:r>
              <a:rPr lang="ru-RU" sz="1400" dirty="0">
                <a:latin typeface="Sitka Text" panose="02000505000000020004" pitchFamily="2" charset="0"/>
              </a:rPr>
              <a:t>                                                              значимой деятельностью и осознает свое Значение для общества</a:t>
            </a:r>
          </a:p>
        </p:txBody>
      </p:sp>
      <p:sp>
        <p:nvSpPr>
          <p:cNvPr id="6" name="TextBox 5"/>
          <p:cNvSpPr txBox="1"/>
          <p:nvPr/>
        </p:nvSpPr>
        <p:spPr>
          <a:xfrm>
            <a:off x="806879" y="4077005"/>
            <a:ext cx="10221612" cy="1200329"/>
          </a:xfrm>
          <a:prstGeom prst="rect">
            <a:avLst/>
          </a:prstGeom>
          <a:noFill/>
        </p:spPr>
        <p:txBody>
          <a:bodyPr wrap="square" rtlCol="0">
            <a:spAutoFit/>
          </a:bodyPr>
          <a:lstStyle/>
          <a:p>
            <a:r>
              <a:rPr lang="ru-RU" sz="1600" b="1" dirty="0">
                <a:solidFill>
                  <a:srgbClr val="F0994E"/>
                </a:solidFill>
                <a:latin typeface="Sitka Text" panose="02000505000000020004" pitchFamily="2" charset="0"/>
              </a:rPr>
              <a:t>Приобретаемые знания:</a:t>
            </a:r>
          </a:p>
          <a:p>
            <a:r>
              <a:rPr lang="ru-RU" sz="1400" dirty="0">
                <a:latin typeface="Sitka Text" panose="02000505000000020004" pitchFamily="2" charset="0"/>
              </a:rPr>
              <a:t>- Знание нормативно-правовой базы неформального обучения;</a:t>
            </a:r>
          </a:p>
          <a:p>
            <a:r>
              <a:rPr lang="ru-RU" sz="1400" dirty="0">
                <a:latin typeface="Sitka Text" panose="02000505000000020004" pitchFamily="2" charset="0"/>
              </a:rPr>
              <a:t>- Приобретение навыков общения с</a:t>
            </a:r>
            <a:r>
              <a:rPr lang="en-US" sz="1400" dirty="0">
                <a:latin typeface="Sitka Text" panose="02000505000000020004" pitchFamily="2" charset="0"/>
              </a:rPr>
              <a:t> </a:t>
            </a:r>
            <a:r>
              <a:rPr lang="ru-RU" sz="1400" dirty="0">
                <a:latin typeface="Sitka Text" panose="02000505000000020004" pitchFamily="2" charset="0"/>
              </a:rPr>
              <a:t>людьми пенсионного и предпенсионного возраста;</a:t>
            </a:r>
          </a:p>
          <a:p>
            <a:r>
              <a:rPr lang="ru-RU" sz="1400" dirty="0">
                <a:latin typeface="Sitka Text" panose="02000505000000020004" pitchFamily="2" charset="0"/>
              </a:rPr>
              <a:t>- Получение навыков организации обучения людей старшего поколения; </a:t>
            </a:r>
          </a:p>
          <a:p>
            <a:r>
              <a:rPr lang="ru-RU" sz="1400" dirty="0">
                <a:latin typeface="Sitka Text" panose="02000505000000020004" pitchFamily="2" charset="0"/>
              </a:rPr>
              <a:t>-  Освоение методики обучения людей старшего поколения (андрогогики, хьютогогики).</a:t>
            </a:r>
          </a:p>
        </p:txBody>
      </p:sp>
      <p:sp>
        <p:nvSpPr>
          <p:cNvPr id="7" name="Прямоугольник 6"/>
          <p:cNvSpPr/>
          <p:nvPr/>
        </p:nvSpPr>
        <p:spPr>
          <a:xfrm>
            <a:off x="806879" y="2720223"/>
            <a:ext cx="10806294" cy="984885"/>
          </a:xfrm>
          <a:prstGeom prst="rect">
            <a:avLst/>
          </a:prstGeom>
        </p:spPr>
        <p:txBody>
          <a:bodyPr wrap="square">
            <a:spAutoFit/>
          </a:bodyPr>
          <a:lstStyle/>
          <a:p>
            <a:r>
              <a:rPr lang="ru-RU" sz="1600" b="1" dirty="0">
                <a:solidFill>
                  <a:srgbClr val="F0994E"/>
                </a:solidFill>
                <a:latin typeface="Sitka Text" panose="02000505000000020004" pitchFamily="2" charset="0"/>
              </a:rPr>
              <a:t>Цель проекта:</a:t>
            </a:r>
          </a:p>
          <a:p>
            <a:pPr marL="342900" indent="-342900">
              <a:buAutoNum type="arabicPeriod"/>
            </a:pPr>
            <a:r>
              <a:rPr lang="ru-RU" sz="1400" dirty="0">
                <a:solidFill>
                  <a:srgbClr val="212529"/>
                </a:solidFill>
                <a:latin typeface="Sitka Text" panose="02000505000000020004" pitchFamily="2" charset="0"/>
              </a:rPr>
              <a:t>Повышение квалификации волонтеров</a:t>
            </a:r>
            <a:r>
              <a:rPr lang="en-US" sz="1400" dirty="0">
                <a:solidFill>
                  <a:srgbClr val="212529"/>
                </a:solidFill>
                <a:latin typeface="Sitka Text" panose="02000505000000020004" pitchFamily="2" charset="0"/>
              </a:rPr>
              <a:t> </a:t>
            </a:r>
            <a:r>
              <a:rPr lang="ru-RU" sz="1400" dirty="0">
                <a:solidFill>
                  <a:srgbClr val="212529"/>
                </a:solidFill>
                <a:latin typeface="Sitka Text" panose="02000505000000020004" pitchFamily="2" charset="0"/>
              </a:rPr>
              <a:t>через социально значимую деятельность.</a:t>
            </a:r>
            <a:endParaRPr lang="en-US" sz="1400" dirty="0">
              <a:solidFill>
                <a:srgbClr val="212529"/>
              </a:solidFill>
              <a:latin typeface="Sitka Text" panose="02000505000000020004" pitchFamily="2" charset="0"/>
            </a:endParaRPr>
          </a:p>
          <a:p>
            <a:pPr marL="342900" indent="-342900">
              <a:buFont typeface="+mj-lt"/>
              <a:buAutoNum type="arabicPeriod"/>
            </a:pPr>
            <a:r>
              <a:rPr lang="ru-RU" sz="1400" dirty="0">
                <a:solidFill>
                  <a:srgbClr val="212529"/>
                </a:solidFill>
                <a:latin typeface="Sitka Text" panose="02000505000000020004" pitchFamily="2" charset="0"/>
              </a:rPr>
              <a:t>Оказание реальной  помощи людям предпенсионного и пенсионного возраста при курсовом обучении;</a:t>
            </a:r>
            <a:endParaRPr lang="en-US" sz="1400" dirty="0">
              <a:solidFill>
                <a:srgbClr val="212529"/>
              </a:solidFill>
              <a:latin typeface="Sitka Text" panose="02000505000000020004" pitchFamily="2" charset="0"/>
            </a:endParaRPr>
          </a:p>
          <a:p>
            <a:pPr marL="342900" indent="-342900">
              <a:buFont typeface="+mj-lt"/>
              <a:buAutoNum type="arabicPeriod"/>
            </a:pPr>
            <a:r>
              <a:rPr lang="ru-RU" sz="1400" dirty="0">
                <a:solidFill>
                  <a:srgbClr val="212529"/>
                </a:solidFill>
                <a:latin typeface="Sitka Text" panose="02000505000000020004" pitchFamily="2" charset="0"/>
              </a:rPr>
              <a:t>Предоставление студентам  возможности  развивать гибкие навыки (</a:t>
            </a:r>
            <a:r>
              <a:rPr lang="en-US" sz="1400" dirty="0" err="1">
                <a:solidFill>
                  <a:srgbClr val="212529"/>
                </a:solidFill>
                <a:latin typeface="Sitka Text" panose="02000505000000020004" pitchFamily="2" charset="0"/>
              </a:rPr>
              <a:t>sjft</a:t>
            </a:r>
            <a:r>
              <a:rPr lang="en-US" sz="1400" dirty="0">
                <a:solidFill>
                  <a:srgbClr val="212529"/>
                </a:solidFill>
                <a:latin typeface="Sitka Text" panose="02000505000000020004" pitchFamily="2" charset="0"/>
              </a:rPr>
              <a:t>-skills)</a:t>
            </a:r>
            <a:r>
              <a:rPr lang="ru-RU" sz="1400" dirty="0">
                <a:solidFill>
                  <a:srgbClr val="212529"/>
                </a:solidFill>
                <a:latin typeface="Sitka Text" panose="02000505000000020004" pitchFamily="2" charset="0"/>
              </a:rPr>
              <a:t>.</a:t>
            </a:r>
            <a:endParaRPr lang="ru-RU" sz="1400" b="0" i="0" dirty="0">
              <a:solidFill>
                <a:srgbClr val="212529"/>
              </a:solidFill>
              <a:effectLst/>
              <a:latin typeface="Sitka Text" panose="02000505000000020004" pitchFamily="2" charset="0"/>
            </a:endParaRPr>
          </a:p>
        </p:txBody>
      </p:sp>
      <p:cxnSp>
        <p:nvCxnSpPr>
          <p:cNvPr id="11"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Tree>
    <p:extLst>
      <p:ext uri="{BB962C8B-B14F-4D97-AF65-F5344CB8AC3E}">
        <p14:creationId xmlns:p14="http://schemas.microsoft.com/office/powerpoint/2010/main" val="3830495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6265" y="195548"/>
            <a:ext cx="4241494" cy="3181120"/>
          </a:xfrm>
          <a:prstGeom prst="rect">
            <a:avLst/>
          </a:prstGeom>
        </p:spPr>
      </p:pic>
      <p:pic>
        <p:nvPicPr>
          <p:cNvPr id="3" name="Рисунок 2"/>
          <p:cNvPicPr>
            <a:picLocks noChangeAspect="1"/>
          </p:cNvPicPr>
          <p:nvPr/>
        </p:nvPicPr>
        <p:blipFill>
          <a:blip r:embed="rId3"/>
          <a:stretch>
            <a:fillRect/>
          </a:stretch>
        </p:blipFill>
        <p:spPr>
          <a:xfrm>
            <a:off x="903383" y="3519916"/>
            <a:ext cx="4164376" cy="2655038"/>
          </a:xfrm>
          <a:prstGeom prst="rect">
            <a:avLst/>
          </a:prstGeom>
        </p:spPr>
      </p:pic>
      <p:pic>
        <p:nvPicPr>
          <p:cNvPr id="4" name="Рисунок 3"/>
          <p:cNvPicPr>
            <a:picLocks noChangeAspect="1"/>
          </p:cNvPicPr>
          <p:nvPr/>
        </p:nvPicPr>
        <p:blipFill>
          <a:blip r:embed="rId4"/>
          <a:stretch>
            <a:fillRect/>
          </a:stretch>
        </p:blipFill>
        <p:spPr>
          <a:xfrm>
            <a:off x="5783854" y="195548"/>
            <a:ext cx="4259853" cy="3194890"/>
          </a:xfrm>
          <a:prstGeom prst="rect">
            <a:avLst/>
          </a:prstGeom>
        </p:spPr>
      </p:pic>
      <p:pic>
        <p:nvPicPr>
          <p:cNvPr id="5" name="Рисунок 4"/>
          <p:cNvPicPr>
            <a:picLocks noChangeAspect="1"/>
          </p:cNvPicPr>
          <p:nvPr/>
        </p:nvPicPr>
        <p:blipFill>
          <a:blip r:embed="rId5"/>
          <a:stretch>
            <a:fillRect/>
          </a:stretch>
        </p:blipFill>
        <p:spPr>
          <a:xfrm>
            <a:off x="5783853" y="3480425"/>
            <a:ext cx="4259853" cy="2694529"/>
          </a:xfrm>
          <a:prstGeom prst="rect">
            <a:avLst/>
          </a:prstGeom>
        </p:spPr>
      </p:pic>
      <p:sp>
        <p:nvSpPr>
          <p:cNvPr id="6" name="TextBox 5"/>
          <p:cNvSpPr txBox="1"/>
          <p:nvPr/>
        </p:nvSpPr>
        <p:spPr>
          <a:xfrm>
            <a:off x="4153278" y="6318202"/>
            <a:ext cx="3349315" cy="369332"/>
          </a:xfrm>
          <a:prstGeom prst="rect">
            <a:avLst/>
          </a:prstGeom>
          <a:noFill/>
        </p:spPr>
        <p:txBody>
          <a:bodyPr wrap="none" rtlCol="0">
            <a:spAutoFit/>
          </a:bodyPr>
          <a:lstStyle/>
          <a:p>
            <a:r>
              <a:rPr lang="ru-RU" b="1" dirty="0">
                <a:latin typeface="Arial" panose="020B0604020202020204" pitchFamily="34" charset="0"/>
                <a:cs typeface="Arial" panose="020B0604020202020204" pitchFamily="34" charset="0"/>
              </a:rPr>
              <a:t>ВОЛОНТЕРЫ В  ДЕЙСТВИИ</a:t>
            </a:r>
          </a:p>
        </p:txBody>
      </p:sp>
    </p:spTree>
    <p:extLst>
      <p:ext uri="{BB962C8B-B14F-4D97-AF65-F5344CB8AC3E}">
        <p14:creationId xmlns:p14="http://schemas.microsoft.com/office/powerpoint/2010/main" val="321811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332033" y="1051611"/>
            <a:ext cx="9437080" cy="522192"/>
          </a:xfrm>
        </p:spPr>
        <p:txBody>
          <a:bodyPr>
            <a:noAutofit/>
          </a:bodyPr>
          <a:lstStyle/>
          <a:p>
            <a:r>
              <a:rPr lang="ru-RU" sz="2800" b="1" dirty="0">
                <a:latin typeface="Sitka Text" panose="02000505000000020004" pitchFamily="2" charset="0"/>
                <a:cs typeface="Arial" panose="020B0604020202020204" pitchFamily="34" charset="0"/>
              </a:rPr>
              <a:t>Организация работы университета</a:t>
            </a:r>
            <a:endParaRPr lang="ru-RU" sz="2800" dirty="0">
              <a:latin typeface="Sitka Text" panose="02000505000000020004" pitchFamily="2" charset="0"/>
              <a:cs typeface="Arial" panose="020B0604020202020204" pitchFamily="34" charset="0"/>
            </a:endParaRPr>
          </a:p>
        </p:txBody>
      </p:sp>
      <p:sp>
        <p:nvSpPr>
          <p:cNvPr id="3" name="Объект 2"/>
          <p:cNvSpPr>
            <a:spLocks noGrp="1"/>
          </p:cNvSpPr>
          <p:nvPr>
            <p:ph idx="1"/>
          </p:nvPr>
        </p:nvSpPr>
        <p:spPr>
          <a:xfrm>
            <a:off x="982300" y="1611087"/>
            <a:ext cx="6097509" cy="4775002"/>
          </a:xfrm>
        </p:spPr>
        <p:txBody>
          <a:bodyPr>
            <a:normAutofit fontScale="85000" lnSpcReduction="10000"/>
          </a:bodyPr>
          <a:lstStyle/>
          <a:p>
            <a:pPr algn="just"/>
            <a:r>
              <a:rPr lang="ru-RU" dirty="0">
                <a:latin typeface="Sitka Text" panose="02000505000000020004" pitchFamily="2" charset="0"/>
              </a:rPr>
              <a:t>В Университет зачисляются граждане пенсионного и предпенсионного возраста и инвалиды старше 18 лет на основании личного письменного заявления слушателя с указанием наименования факультета, выбранного им для овладения соответствующими знаниями, умениями и навыками.</a:t>
            </a:r>
          </a:p>
          <a:p>
            <a:pPr algn="just"/>
            <a:r>
              <a:rPr lang="ru-RU" dirty="0">
                <a:latin typeface="Sitka Text" panose="02000505000000020004" pitchFamily="2" charset="0"/>
              </a:rPr>
              <a:t>Продолжительность одного занятия составляет не более двух академических часов, один академический час составляет 50 минут.</a:t>
            </a:r>
          </a:p>
          <a:p>
            <a:pPr algn="just"/>
            <a:r>
              <a:rPr lang="ru-RU" dirty="0">
                <a:latin typeface="Sitka Text" panose="02000505000000020004" pitchFamily="2" charset="0"/>
              </a:rPr>
              <a:t>Группа слушателей на факультете составляет не менее 15 человек .</a:t>
            </a:r>
          </a:p>
          <a:p>
            <a:pPr algn="just"/>
            <a:r>
              <a:rPr lang="ru-RU" dirty="0">
                <a:latin typeface="Sitka Text" panose="02000505000000020004" pitchFamily="2" charset="0"/>
              </a:rPr>
              <a:t>Формы проведения занятий: лекции (очно, в виде вебинаров), семинары (очно, в виде вебинаров), экскурсии, дискуссии, тренинги, практикумы и др. </a:t>
            </a:r>
          </a:p>
          <a:p>
            <a:pPr algn="just"/>
            <a:r>
              <a:rPr lang="ru-RU" dirty="0">
                <a:latin typeface="Sitka Text" panose="02000505000000020004" pitchFamily="2" charset="0"/>
              </a:rPr>
              <a:t>Занятия могут проводиться как в групповой, так и в индивидуальной форме.</a:t>
            </a:r>
          </a:p>
          <a:p>
            <a:pPr algn="just"/>
            <a:endParaRPr lang="ru-RU" dirty="0">
              <a:latin typeface="Sitka Text" panose="02000505000000020004" pitchFamily="2" charset="0"/>
            </a:endParaRPr>
          </a:p>
        </p:txBody>
      </p:sp>
      <p:cxnSp>
        <p:nvCxnSpPr>
          <p:cNvPr id="9"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pic>
        <p:nvPicPr>
          <p:cNvPr id="4" name="Рисунок 3"/>
          <p:cNvPicPr>
            <a:picLocks noChangeAspect="1"/>
          </p:cNvPicPr>
          <p:nvPr/>
        </p:nvPicPr>
        <p:blipFill>
          <a:blip r:embed="rId4"/>
          <a:stretch>
            <a:fillRect/>
          </a:stretch>
        </p:blipFill>
        <p:spPr>
          <a:xfrm>
            <a:off x="6673204" y="1051611"/>
            <a:ext cx="5518796" cy="5518796"/>
          </a:xfrm>
          <a:prstGeom prst="rect">
            <a:avLst/>
          </a:prstGeom>
        </p:spPr>
      </p:pic>
    </p:spTree>
    <p:extLst>
      <p:ext uri="{BB962C8B-B14F-4D97-AF65-F5344CB8AC3E}">
        <p14:creationId xmlns:p14="http://schemas.microsoft.com/office/powerpoint/2010/main" val="372177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stretch>
            <a:fillRect/>
          </a:stretch>
        </p:blipFill>
        <p:spPr>
          <a:xfrm>
            <a:off x="6340475" y="1827403"/>
            <a:ext cx="4443184" cy="5030597"/>
          </a:xfrm>
          <a:prstGeom prst="rect">
            <a:avLst/>
          </a:prstGeom>
        </p:spPr>
      </p:pic>
      <p:sp>
        <p:nvSpPr>
          <p:cNvPr id="6" name="Прямоугольник 5"/>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2"/>
          <a:stretch>
            <a:fillRect/>
          </a:stretch>
        </p:blipFill>
        <p:spPr>
          <a:xfrm>
            <a:off x="155575" y="1827403"/>
            <a:ext cx="4443184" cy="5030597"/>
          </a:xfrm>
          <a:prstGeom prst="rect">
            <a:avLst/>
          </a:prstGeom>
        </p:spPr>
      </p:pic>
      <p:sp>
        <p:nvSpPr>
          <p:cNvPr id="2" name="Заголовок 1"/>
          <p:cNvSpPr>
            <a:spLocks noGrp="1"/>
          </p:cNvSpPr>
          <p:nvPr>
            <p:ph type="title"/>
          </p:nvPr>
        </p:nvSpPr>
        <p:spPr>
          <a:xfrm>
            <a:off x="964223" y="1151557"/>
            <a:ext cx="10172700" cy="568532"/>
          </a:xfrm>
        </p:spPr>
        <p:txBody>
          <a:bodyPr>
            <a:normAutofit fontScale="90000"/>
          </a:bodyPr>
          <a:lstStyle/>
          <a:p>
            <a:pPr algn="ctr"/>
            <a:r>
              <a:rPr lang="ru-RU" sz="3600" b="1" dirty="0">
                <a:latin typeface="Sitka Text" panose="02000505000000020004" pitchFamily="2" charset="0"/>
                <a:cs typeface="Arial" panose="020B0604020202020204" pitchFamily="34" charset="0"/>
              </a:rPr>
              <a:t>Направления образовательных программ</a:t>
            </a:r>
          </a:p>
        </p:txBody>
      </p:sp>
      <p:graphicFrame>
        <p:nvGraphicFramePr>
          <p:cNvPr id="4" name="Объект 3"/>
          <p:cNvGraphicFramePr>
            <a:graphicFrameLocks noGrp="1"/>
          </p:cNvGraphicFramePr>
          <p:nvPr>
            <p:ph idx="1"/>
            <p:extLst>
              <p:ext uri="{D42A27DB-BD31-4B8C-83A1-F6EECF244321}">
                <p14:modId xmlns:p14="http://schemas.microsoft.com/office/powerpoint/2010/main" val="669613259"/>
              </p:ext>
            </p:extLst>
          </p:nvPr>
        </p:nvGraphicFramePr>
        <p:xfrm>
          <a:off x="913285" y="1583550"/>
          <a:ext cx="10762547" cy="503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spTree>
    <p:extLst>
      <p:ext uri="{BB962C8B-B14F-4D97-AF65-F5344CB8AC3E}">
        <p14:creationId xmlns:p14="http://schemas.microsoft.com/office/powerpoint/2010/main" val="206841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75946"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975946" y="1067045"/>
            <a:ext cx="9965727" cy="489974"/>
          </a:xfrm>
        </p:spPr>
        <p:txBody>
          <a:bodyPr>
            <a:normAutofit fontScale="90000"/>
          </a:bodyPr>
          <a:lstStyle/>
          <a:p>
            <a:pPr algn="ctr"/>
            <a:r>
              <a:rPr lang="ru-RU" sz="3200" b="1" dirty="0">
                <a:latin typeface="Sitka Text" panose="02000505000000020004" pitchFamily="2" charset="0"/>
                <a:cs typeface="Arial" panose="020B0604020202020204" pitchFamily="34" charset="0"/>
              </a:rPr>
              <a:t>Курсы, реализуемые университетом</a:t>
            </a:r>
            <a:endParaRPr lang="ru-RU" sz="3200" dirty="0">
              <a:latin typeface="Sitka Text" panose="02000505000000020004" pitchFamily="2" charset="0"/>
            </a:endParaRPr>
          </a:p>
        </p:txBody>
      </p:sp>
      <p:sp>
        <p:nvSpPr>
          <p:cNvPr id="3" name="Объект 2"/>
          <p:cNvSpPr>
            <a:spLocks noGrp="1"/>
          </p:cNvSpPr>
          <p:nvPr>
            <p:ph idx="1"/>
          </p:nvPr>
        </p:nvSpPr>
        <p:spPr>
          <a:xfrm>
            <a:off x="487973" y="1742062"/>
            <a:ext cx="6894215" cy="4169120"/>
          </a:xfrm>
        </p:spPr>
        <p:txBody>
          <a:bodyPr>
            <a:noAutofit/>
          </a:bodyPr>
          <a:lstStyle/>
          <a:p>
            <a:pPr lvl="0" algn="just"/>
            <a:r>
              <a:rPr lang="ru-RU" sz="1800" dirty="0">
                <a:latin typeface="Sitka Text" panose="02000505000000020004" pitchFamily="2" charset="0"/>
                <a:cs typeface="Arial" panose="020B0604020202020204" pitchFamily="34" charset="0"/>
              </a:rPr>
              <a:t>Курс </a:t>
            </a:r>
            <a:r>
              <a:rPr lang="ru-RU" sz="1800" b="1" i="1" dirty="0">
                <a:solidFill>
                  <a:srgbClr val="C00000"/>
                </a:solidFill>
                <a:latin typeface="Sitka Text" panose="02000505000000020004" pitchFamily="2" charset="0"/>
                <a:cs typeface="Arial" panose="020B0604020202020204" pitchFamily="34" charset="0"/>
              </a:rPr>
              <a:t>Компьютерная грамотность - 1</a:t>
            </a:r>
            <a:r>
              <a:rPr lang="ru-RU" sz="1800" dirty="0">
                <a:solidFill>
                  <a:srgbClr val="C00000"/>
                </a:solidFill>
                <a:latin typeface="Sitka Text" panose="02000505000000020004" pitchFamily="2" charset="0"/>
                <a:cs typeface="Arial" panose="020B0604020202020204" pitchFamily="34" charset="0"/>
              </a:rPr>
              <a:t>. </a:t>
            </a:r>
          </a:p>
          <a:p>
            <a:pPr marL="0" lvl="0" indent="0" algn="just">
              <a:buNone/>
            </a:pPr>
            <a:r>
              <a:rPr lang="ru-RU" sz="1800" dirty="0">
                <a:solidFill>
                  <a:srgbClr val="C00000"/>
                </a:solidFill>
                <a:latin typeface="Sitka Text" panose="02000505000000020004" pitchFamily="2" charset="0"/>
                <a:cs typeface="Arial" panose="020B0604020202020204" pitchFamily="34" charset="0"/>
              </a:rPr>
              <a:t>       </a:t>
            </a:r>
            <a:r>
              <a:rPr lang="ru-RU" sz="1800" dirty="0">
                <a:latin typeface="Sitka Text" panose="02000505000000020004" pitchFamily="2" charset="0"/>
                <a:cs typeface="Arial" panose="020B0604020202020204" pitchFamily="34" charset="0"/>
              </a:rPr>
              <a:t>Освоение операционных систем и офисных пакетов, работа в социальных сетях, ориентация в поисково-информационных системах, получение виртуальных услуг.</a:t>
            </a:r>
          </a:p>
          <a:p>
            <a:pPr lvl="0" algn="just"/>
            <a:r>
              <a:rPr lang="ru-RU" sz="1800" dirty="0">
                <a:latin typeface="Sitka Text" panose="02000505000000020004" pitchFamily="2" charset="0"/>
                <a:cs typeface="Arial" panose="020B0604020202020204" pitchFamily="34" charset="0"/>
              </a:rPr>
              <a:t>Курс </a:t>
            </a:r>
            <a:r>
              <a:rPr lang="ru-RU" sz="1800" b="1" i="1" dirty="0">
                <a:solidFill>
                  <a:srgbClr val="C00000"/>
                </a:solidFill>
                <a:latin typeface="Sitka Text" panose="02000505000000020004" pitchFamily="2" charset="0"/>
                <a:cs typeface="Arial" panose="020B0604020202020204" pitchFamily="34" charset="0"/>
              </a:rPr>
              <a:t>Компьютерная грамотность -2</a:t>
            </a:r>
            <a:r>
              <a:rPr lang="ru-RU" sz="1800" dirty="0">
                <a:solidFill>
                  <a:srgbClr val="C00000"/>
                </a:solidFill>
                <a:latin typeface="Sitka Text" panose="02000505000000020004" pitchFamily="2" charset="0"/>
                <a:cs typeface="Arial" panose="020B0604020202020204" pitchFamily="34" charset="0"/>
              </a:rPr>
              <a:t>. </a:t>
            </a:r>
          </a:p>
          <a:p>
            <a:pPr marL="0" lvl="0" indent="0" algn="just">
              <a:buNone/>
            </a:pPr>
            <a:r>
              <a:rPr lang="ru-RU" sz="1800" dirty="0">
                <a:solidFill>
                  <a:srgbClr val="C00000"/>
                </a:solidFill>
                <a:latin typeface="Sitka Text" panose="02000505000000020004" pitchFamily="2" charset="0"/>
                <a:cs typeface="Arial" panose="020B0604020202020204" pitchFamily="34" charset="0"/>
              </a:rPr>
              <a:t>      </a:t>
            </a:r>
            <a:r>
              <a:rPr lang="ru-RU" sz="1800" dirty="0">
                <a:latin typeface="Sitka Text" panose="02000505000000020004" pitchFamily="2" charset="0"/>
                <a:cs typeface="Arial" panose="020B0604020202020204" pitchFamily="34" charset="0"/>
              </a:rPr>
              <a:t>Освоение компьютерной грамотности для хобби и отдыха (фото-кино съемка, обработка фотографий, монтаж видео, запись звука и т.д.).</a:t>
            </a:r>
          </a:p>
          <a:p>
            <a:pPr lvl="0" algn="just"/>
            <a:r>
              <a:rPr lang="ru-RU" sz="1800" dirty="0">
                <a:latin typeface="Sitka Text" panose="02000505000000020004" pitchFamily="2" charset="0"/>
                <a:cs typeface="Arial" panose="020B0604020202020204" pitchFamily="34" charset="0"/>
              </a:rPr>
              <a:t>Пенсионеры, проработавший много лет в сфере образования, могут оказывать услуги дистанционного репетитора, но они боятся «бездны премудростей» информационных технологий и не знакомы с сетевыми методиками обучения.  Для этого разработан курс </a:t>
            </a:r>
            <a:r>
              <a:rPr lang="ru-RU" sz="1800" b="1" i="1" dirty="0">
                <a:solidFill>
                  <a:srgbClr val="C00000"/>
                </a:solidFill>
                <a:latin typeface="Sitka Text" panose="02000505000000020004" pitchFamily="2" charset="0"/>
                <a:cs typeface="Arial" panose="020B0604020202020204" pitchFamily="34" charset="0"/>
              </a:rPr>
              <a:t>«Дистанционное репетиторство».</a:t>
            </a:r>
            <a:endParaRPr lang="ru-RU" sz="1800" dirty="0">
              <a:solidFill>
                <a:srgbClr val="C00000"/>
              </a:solidFill>
              <a:latin typeface="Sitka Text" panose="02000505000000020004" pitchFamily="2" charset="0"/>
              <a:cs typeface="Arial" panose="020B0604020202020204" pitchFamily="34" charset="0"/>
            </a:endParaRPr>
          </a:p>
          <a:p>
            <a:pPr algn="just"/>
            <a:endParaRPr lang="ru-RU" sz="1800" dirty="0">
              <a:solidFill>
                <a:srgbClr val="0070C0"/>
              </a:solidFill>
              <a:latin typeface="Sitka Text" panose="02000505000000020004" pitchFamily="2" charset="0"/>
              <a:cs typeface="Arial" panose="020B0604020202020204" pitchFamily="34" charset="0"/>
            </a:endParaRPr>
          </a:p>
        </p:txBody>
      </p:sp>
      <p:cxnSp>
        <p:nvCxnSpPr>
          <p:cNvPr id="6" name="Google Shape;116;p6"/>
          <p:cNvCxnSpPr/>
          <p:nvPr/>
        </p:nvCxnSpPr>
        <p:spPr>
          <a:xfrm>
            <a:off x="487973" y="912725"/>
            <a:ext cx="11125200" cy="0"/>
          </a:xfrm>
          <a:prstGeom prst="straightConnector1">
            <a:avLst/>
          </a:prstGeom>
          <a:noFill/>
          <a:ln w="19050" cap="flat" cmpd="sng">
            <a:solidFill>
              <a:srgbClr val="DBB115"/>
            </a:solidFill>
            <a:prstDash val="solid"/>
            <a:miter lim="800000"/>
            <a:headEnd type="none" w="sm" len="sm"/>
            <a:tailEnd type="none" w="sm" len="sm"/>
          </a:ln>
        </p:spPr>
      </p:cxn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946" y="164193"/>
            <a:ext cx="1555720" cy="649618"/>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599" y="179391"/>
            <a:ext cx="1614715" cy="619223"/>
          </a:xfrm>
          <a:prstGeom prst="rect">
            <a:avLst/>
          </a:prstGeom>
        </p:spPr>
      </p:pic>
      <p:pic>
        <p:nvPicPr>
          <p:cNvPr id="10" name="Рисунок 9"/>
          <p:cNvPicPr>
            <a:picLocks noChangeAspect="1"/>
          </p:cNvPicPr>
          <p:nvPr/>
        </p:nvPicPr>
        <p:blipFill rotWithShape="1">
          <a:blip r:embed="rId4">
            <a:clrChange>
              <a:clrFrom>
                <a:srgbClr val="FFFFFF"/>
              </a:clrFrom>
              <a:clrTo>
                <a:srgbClr val="FFFFFF">
                  <a:alpha val="0"/>
                </a:srgbClr>
              </a:clrTo>
            </a:clrChange>
          </a:blip>
          <a:srcRect l="1808" t="2258" r="1677" b="2302"/>
          <a:stretch/>
        </p:blipFill>
        <p:spPr>
          <a:xfrm>
            <a:off x="7505700" y="1825451"/>
            <a:ext cx="4295341" cy="4247483"/>
          </a:xfrm>
          <a:prstGeom prst="rect">
            <a:avLst/>
          </a:prstGeom>
        </p:spPr>
      </p:pic>
    </p:spTree>
    <p:extLst>
      <p:ext uri="{BB962C8B-B14F-4D97-AF65-F5344CB8AC3E}">
        <p14:creationId xmlns:p14="http://schemas.microsoft.com/office/powerpoint/2010/main" val="256976752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rop">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1_Crop">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1_Ион (конференц-зал)">
  <a:themeElements>
    <a:clrScheme name="Ион (конференц-зал)">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Ион (конференц-зал)">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конференц-зал)">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4.xml><?xml version="1.0" encoding="utf-8"?>
<a:theme xmlns:a="http://schemas.openxmlformats.org/drawingml/2006/main" name="2_Ион (конференц-зал)">
  <a:themeElements>
    <a:clrScheme name="Ион (конференц-зал)">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Ион (конференц-зал)">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конференц-зал)">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TM10001105[[fn=Уголки]]</Template>
  <TotalTime>527</TotalTime>
  <Words>1733</Words>
  <Application>Microsoft Office PowerPoint</Application>
  <PresentationFormat>Широкоэкранный</PresentationFormat>
  <Paragraphs>109</Paragraphs>
  <Slides>16</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4</vt:i4>
      </vt:variant>
      <vt:variant>
        <vt:lpstr>Заголовки слайдов</vt:lpstr>
      </vt:variant>
      <vt:variant>
        <vt:i4>16</vt:i4>
      </vt:variant>
    </vt:vector>
  </HeadingPairs>
  <TitlesOfParts>
    <vt:vector size="27" baseType="lpstr">
      <vt:lpstr>Arial</vt:lpstr>
      <vt:lpstr>Calibri</vt:lpstr>
      <vt:lpstr>Century Gothic</vt:lpstr>
      <vt:lpstr>Franklin Gothic Book</vt:lpstr>
      <vt:lpstr>Sitka Text</vt:lpstr>
      <vt:lpstr>Times New Roman</vt:lpstr>
      <vt:lpstr>Wingdings 3</vt:lpstr>
      <vt:lpstr>Crop</vt:lpstr>
      <vt:lpstr>1_Crop</vt:lpstr>
      <vt:lpstr>1_Ион (конференц-зал)</vt:lpstr>
      <vt:lpstr>2_Ион (конференц-зал)</vt:lpstr>
      <vt:lpstr>СЕРЕБРЯНЫЙ УНИВЕРСИТЕТ ТРЕТЬЕГО ВОЗРАСТА</vt:lpstr>
      <vt:lpstr>Презентация PowerPoint</vt:lpstr>
      <vt:lpstr>Презентация PowerPoint</vt:lpstr>
      <vt:lpstr>Серебряный университет включает (пока) 3 факультета:</vt:lpstr>
      <vt:lpstr>Презентация PowerPoint</vt:lpstr>
      <vt:lpstr>Презентация PowerPoint</vt:lpstr>
      <vt:lpstr>Организация работы университета</vt:lpstr>
      <vt:lpstr>Направления образовательных программ</vt:lpstr>
      <vt:lpstr>Курсы, реализуемые университетом</vt:lpstr>
      <vt:lpstr>Курсы, реализуемые университетом</vt:lpstr>
      <vt:lpstr>Курсы, реализуемые университетом</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УНИВЕРСИТЕТ ТРЕТЬЕГО ВОЗРАСТА «Серебряный век»</dc:title>
  <dc:creator>Sandugash Sandybayeva</dc:creator>
  <cp:lastModifiedBy>academykz2020@gmail.com</cp:lastModifiedBy>
  <cp:revision>57</cp:revision>
  <cp:lastPrinted>2024-04-15T06:04:35Z</cp:lastPrinted>
  <dcterms:created xsi:type="dcterms:W3CDTF">2020-12-08T04:00:40Z</dcterms:created>
  <dcterms:modified xsi:type="dcterms:W3CDTF">2024-04-15T06:07:56Z</dcterms:modified>
</cp:coreProperties>
</file>